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7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8288000" cy="10287000"/>
  <p:notesSz cx="6858000" cy="9144000"/>
  <p:embeddedFontLst>
    <p:embeddedFont>
      <p:font typeface="HK Grotesk" panose="020B0604020202020204" charset="0"/>
      <p:regular r:id="rId21"/>
    </p:embeddedFont>
    <p:embeddedFont>
      <p:font typeface="HK Grotesk Bold" panose="020B0604020202020204" charset="0"/>
      <p:regular r:id="rId22"/>
      <p:bold r:id="rId23"/>
    </p:embeddedFont>
    <p:embeddedFont>
      <p:font typeface="HK Grotesk Medium" panose="020B0604020202020204" charset="0"/>
      <p:regular r:id="rId24"/>
    </p:embeddedFont>
    <p:embeddedFont>
      <p:font typeface="HK Grotesk Semi-Bold" panose="020B0604020202020204" charset="0"/>
      <p:regular r:id="rId25"/>
      <p:bold r:id="rId26"/>
    </p:embeddedFont>
    <p:embeddedFont>
      <p:font typeface="Open Sauce Bold" panose="020B0604020202020204" charset="0"/>
      <p:regular r:id="rId27"/>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51" autoAdjust="0"/>
    <p:restoredTop sz="55609" autoAdjust="0"/>
  </p:normalViewPr>
  <p:slideViewPr>
    <p:cSldViewPr>
      <p:cViewPr varScale="1">
        <p:scale>
          <a:sx n="48" d="100"/>
          <a:sy n="48" d="100"/>
        </p:scale>
        <p:origin x="120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12.01.2026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‹Nr.›</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B0146-F373-71C7-5C64-D183C2984F95}"/>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B47BE6-DB5E-998D-C1D6-B6C4FD026B4C}"/>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a:extLst>
              <a:ext uri="{FF2B5EF4-FFF2-40B4-BE49-F238E27FC236}">
                <a16:creationId xmlns:a16="http://schemas.microsoft.com/office/drawing/2014/main" id="{98B1253C-80BD-1164-2FB9-F4112C40D8A9}"/>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8DD2C5E9-F5B1-6402-2F0A-9126CC1ADB6C}"/>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a:extLst>
              <a:ext uri="{FF2B5EF4-FFF2-40B4-BE49-F238E27FC236}">
                <a16:creationId xmlns:a16="http://schemas.microsoft.com/office/drawing/2014/main" id="{FF9F67FE-2A4C-1D32-823A-C2CA44D3A3ED}"/>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8810C073-1759-10A4-B2EE-43E229A53A57}"/>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a:extLst>
              <a:ext uri="{FF2B5EF4-FFF2-40B4-BE49-F238E27FC236}">
                <a16:creationId xmlns:a16="http://schemas.microsoft.com/office/drawing/2014/main" id="{B2BC0285-CE81-DEC2-CE46-C1FA5402D2A6}"/>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028571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de-DE" sz="1200" b="1" i="0" u="none" strike="noStrike" kern="1200" dirty="0">
                <a:solidFill>
                  <a:schemeClr val="tx1"/>
                </a:solidFill>
                <a:effectLst/>
                <a:latin typeface="+mn-lt"/>
                <a:ea typeface="+mn-ea"/>
                <a:cs typeface="+mn-cs"/>
              </a:rPr>
              <a:t>Akademisch:</a:t>
            </a:r>
            <a:br>
              <a:rPr lang="de-DE" sz="1200" b="0" i="0" u="none" strike="noStrike" kern="1200" dirty="0">
                <a:solidFill>
                  <a:schemeClr val="tx1"/>
                </a:solidFill>
                <a:effectLst/>
                <a:latin typeface="+mn-lt"/>
                <a:ea typeface="+mn-ea"/>
                <a:cs typeface="+mn-cs"/>
              </a:rPr>
            </a:br>
            <a:r>
              <a:rPr lang="de-DE" sz="1200" b="0" i="0" u="none" strike="noStrike" kern="1200" dirty="0">
                <a:solidFill>
                  <a:schemeClr val="tx1"/>
                </a:solidFill>
                <a:effectLst/>
                <a:latin typeface="+mn-lt"/>
                <a:ea typeface="+mn-ea"/>
                <a:cs typeface="+mn-cs"/>
              </a:rPr>
              <a:t>Ich habe mich für Columbia bzw. das Teachers College entschieden, weil die Universität einen exzellenten Ruf genießt. Der akademische Fokus unterscheidet sich deutlich von vielen deutschen Hochschulen, insbesondere was die Lehrmethoden, die Interaktionsformen und die Praxisorientierung betrifft. Zudem bietet Columbia eine sehr gute Lernumgebung, in der man sowohl durch die Mitstudierenden als auch durch die Professor*innen stark inspiriert wird.</a:t>
            </a:r>
          </a:p>
          <a:p>
            <a:r>
              <a:rPr lang="de-DE" sz="1200" b="1" i="0" u="none" strike="noStrike" kern="1200" dirty="0">
                <a:solidFill>
                  <a:schemeClr val="tx1"/>
                </a:solidFill>
                <a:effectLst/>
                <a:latin typeface="+mn-lt"/>
                <a:ea typeface="+mn-ea"/>
                <a:cs typeface="+mn-cs"/>
              </a:rPr>
              <a:t>Persönlich:</a:t>
            </a:r>
            <a:br>
              <a:rPr lang="de-DE" sz="1200" b="0" i="0" u="none" strike="noStrike" kern="1200" dirty="0">
                <a:solidFill>
                  <a:schemeClr val="tx1"/>
                </a:solidFill>
                <a:effectLst/>
                <a:latin typeface="+mn-lt"/>
                <a:ea typeface="+mn-ea"/>
                <a:cs typeface="+mn-cs"/>
              </a:rPr>
            </a:br>
            <a:r>
              <a:rPr lang="de-DE" sz="1200" b="0" i="0" u="none" strike="noStrike" kern="1200" dirty="0">
                <a:solidFill>
                  <a:schemeClr val="tx1"/>
                </a:solidFill>
                <a:effectLst/>
                <a:latin typeface="+mn-lt"/>
                <a:ea typeface="+mn-ea"/>
                <a:cs typeface="+mn-cs"/>
              </a:rPr>
              <a:t>Auch persönlich gab es für mich viele Gründe: Ich wusste, dass ich während des Semesters viel Besuch bekommen würde – und tatsächlich kamen viele Freund*innen und Familienmitglieder vorbei, was die Zeit noch schöner gemacht hat. Außerdem ist New York eine Stadt, in der es wirklich immer etwas zu entdecken gibt. Langeweile kommt dort einfach nicht auf.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de-DE" sz="1200" b="0" i="0" u="none" strike="noStrike" kern="1200" dirty="0">
                <a:solidFill>
                  <a:schemeClr val="tx1"/>
                </a:solidFill>
                <a:effectLst/>
                <a:latin typeface="+mn-lt"/>
                <a:ea typeface="+mn-ea"/>
                <a:cs typeface="+mn-cs"/>
              </a:rPr>
              <a:t>Eine zentrale Frage war für mich, ob ich tatsächlich alle Kurse belegen konnte, die ich mir im Vorfeld ausgesucht hatte, oder ob es spezielle Veranstaltungen nur für internationale Studierende gibt. Grundsätzlich konnte ich meine gewünschten Kurse belegen – die Auswahl war groß, und internationale Studierende werden in reguläre Veranstaltungen integriert. Es gibt zwar einige speziell zugeschnittene Angebote für Austauschstudierende, aber man ist keineswegs darauf beschränkt.</a:t>
            </a:r>
          </a:p>
          <a:p>
            <a:r>
              <a:rPr lang="de-DE" sz="1200" b="0" i="0" u="none" strike="noStrike" kern="1200" dirty="0">
                <a:solidFill>
                  <a:schemeClr val="tx1"/>
                </a:solidFill>
                <a:effectLst/>
                <a:latin typeface="+mn-lt"/>
                <a:ea typeface="+mn-ea"/>
                <a:cs typeface="+mn-cs"/>
              </a:rPr>
              <a:t>Was die </a:t>
            </a:r>
            <a:r>
              <a:rPr lang="de-DE" sz="1200" b="1" i="0" u="none" strike="noStrike" kern="1200" dirty="0">
                <a:solidFill>
                  <a:schemeClr val="tx1"/>
                </a:solidFill>
                <a:effectLst/>
                <a:latin typeface="+mn-lt"/>
                <a:ea typeface="+mn-ea"/>
                <a:cs typeface="+mn-cs"/>
              </a:rPr>
              <a:t>Unterrichtszeiten</a:t>
            </a:r>
            <a:r>
              <a:rPr lang="de-DE" sz="1200" b="0" i="0" u="none" strike="noStrike" kern="1200" dirty="0">
                <a:solidFill>
                  <a:schemeClr val="tx1"/>
                </a:solidFill>
                <a:effectLst/>
                <a:latin typeface="+mn-lt"/>
                <a:ea typeface="+mn-ea"/>
                <a:cs typeface="+mn-cs"/>
              </a:rPr>
              <a:t> betrifft, finden viele Kurse vor allem </a:t>
            </a:r>
            <a:r>
              <a:rPr lang="de-DE" sz="1200" b="1" i="0" u="none" strike="noStrike" kern="1200" dirty="0">
                <a:solidFill>
                  <a:schemeClr val="tx1"/>
                </a:solidFill>
                <a:effectLst/>
                <a:latin typeface="+mn-lt"/>
                <a:ea typeface="+mn-ea"/>
                <a:cs typeface="+mn-cs"/>
              </a:rPr>
              <a:t>nachmittags oder abends</a:t>
            </a:r>
            <a:r>
              <a:rPr lang="de-DE" sz="1200" b="0" i="0" u="none" strike="noStrike" kern="1200" dirty="0">
                <a:solidFill>
                  <a:schemeClr val="tx1"/>
                </a:solidFill>
                <a:effectLst/>
                <a:latin typeface="+mn-lt"/>
                <a:ea typeface="+mn-ea"/>
                <a:cs typeface="+mn-cs"/>
              </a:rPr>
              <a:t> statt. </a:t>
            </a:r>
          </a:p>
          <a:p>
            <a:r>
              <a:rPr lang="de-DE" sz="1200" b="0" i="0" u="none" strike="noStrike" kern="1200" dirty="0">
                <a:solidFill>
                  <a:schemeClr val="tx1"/>
                </a:solidFill>
                <a:effectLst/>
                <a:latin typeface="+mn-lt"/>
                <a:ea typeface="+mn-ea"/>
                <a:cs typeface="+mn-cs"/>
              </a:rPr>
              <a:t>Zur Frage </a:t>
            </a:r>
            <a:r>
              <a:rPr lang="de-DE" sz="1200" b="1" i="0" u="none" strike="noStrike" kern="1200" dirty="0">
                <a:solidFill>
                  <a:schemeClr val="tx1"/>
                </a:solidFill>
                <a:effectLst/>
                <a:latin typeface="+mn-lt"/>
                <a:ea typeface="+mn-ea"/>
                <a:cs typeface="+mn-cs"/>
              </a:rPr>
              <a:t>Klausuren oder Hausarbeiten</a:t>
            </a:r>
            <a:r>
              <a:rPr lang="de-DE" sz="1200" b="0" i="0" u="none" strike="noStrike" kern="1200" dirty="0">
                <a:solidFill>
                  <a:schemeClr val="tx1"/>
                </a:solidFill>
                <a:effectLst/>
                <a:latin typeface="+mn-lt"/>
                <a:ea typeface="+mn-ea"/>
                <a:cs typeface="+mn-cs"/>
              </a:rPr>
              <a:t>:</a:t>
            </a:r>
            <a:br>
              <a:rPr lang="de-DE" sz="1200" b="0" i="0" u="none" strike="noStrike" kern="1200" dirty="0">
                <a:solidFill>
                  <a:schemeClr val="tx1"/>
                </a:solidFill>
                <a:effectLst/>
                <a:latin typeface="+mn-lt"/>
                <a:ea typeface="+mn-ea"/>
                <a:cs typeface="+mn-cs"/>
              </a:rPr>
            </a:br>
            <a:r>
              <a:rPr lang="de-DE" sz="1200" b="0" i="0" u="none" strike="noStrike" kern="1200" dirty="0">
                <a:solidFill>
                  <a:schemeClr val="tx1"/>
                </a:solidFill>
                <a:effectLst/>
                <a:latin typeface="+mn-lt"/>
                <a:ea typeface="+mn-ea"/>
                <a:cs typeface="+mn-cs"/>
              </a:rPr>
              <a:t>Im Gegensatz zu vielen deutschen Seminaren gibt es am TC eher selten klassische Klausuren. Stattdessen schreibt man meist </a:t>
            </a:r>
            <a:r>
              <a:rPr lang="de-DE" sz="1200" b="1" i="0" u="none" strike="noStrike" kern="1200" dirty="0">
                <a:solidFill>
                  <a:schemeClr val="tx1"/>
                </a:solidFill>
                <a:effectLst/>
                <a:latin typeface="+mn-lt"/>
                <a:ea typeface="+mn-ea"/>
                <a:cs typeface="+mn-cs"/>
              </a:rPr>
              <a:t>Papers</a:t>
            </a:r>
            <a:r>
              <a:rPr lang="de-DE" sz="1200" b="0" i="0" u="none" strike="noStrike" kern="1200" dirty="0">
                <a:solidFill>
                  <a:schemeClr val="tx1"/>
                </a:solidFill>
                <a:effectLst/>
                <a:latin typeface="+mn-lt"/>
                <a:ea typeface="+mn-ea"/>
                <a:cs typeface="+mn-cs"/>
              </a:rPr>
              <a:t>, Essays oder kleinere schriftliche </a:t>
            </a:r>
            <a:r>
              <a:rPr lang="de-DE" sz="1200" b="0" i="0" u="none" strike="noStrike" kern="1200" dirty="0" err="1">
                <a:solidFill>
                  <a:schemeClr val="tx1"/>
                </a:solidFill>
                <a:effectLst/>
                <a:latin typeface="+mn-lt"/>
                <a:ea typeface="+mn-ea"/>
                <a:cs typeface="+mn-cs"/>
              </a:rPr>
              <a:t>Assignments</a:t>
            </a:r>
            <a:r>
              <a:rPr lang="de-DE" sz="1200" b="0" i="0" u="none" strike="noStrike" kern="1200" dirty="0">
                <a:solidFill>
                  <a:schemeClr val="tx1"/>
                </a:solidFill>
                <a:effectLst/>
                <a:latin typeface="+mn-lt"/>
                <a:ea typeface="+mn-ea"/>
                <a:cs typeface="+mn-cs"/>
              </a:rPr>
              <a:t> über das Semester verteilt. Diese kontinuierliche Arbeit sorgt dafür, dass man jederzeit im Stoff bleibt und nicht nur auf eine Abschlussprüfung hinarbeitet.</a:t>
            </a:r>
          </a:p>
          <a:p>
            <a:r>
              <a:rPr lang="de-DE" sz="1200" b="0" i="0" u="none" strike="noStrike" kern="1200" dirty="0">
                <a:solidFill>
                  <a:schemeClr val="tx1"/>
                </a:solidFill>
                <a:effectLst/>
                <a:latin typeface="+mn-lt"/>
                <a:ea typeface="+mn-ea"/>
                <a:cs typeface="+mn-cs"/>
              </a:rPr>
              <a:t>Auch das Thema </a:t>
            </a:r>
            <a:r>
              <a:rPr lang="de-DE" sz="1200" b="1" i="0" u="none" strike="noStrike" kern="1200" dirty="0" err="1">
                <a:solidFill>
                  <a:schemeClr val="tx1"/>
                </a:solidFill>
                <a:effectLst/>
                <a:latin typeface="+mn-lt"/>
                <a:ea typeface="+mn-ea"/>
                <a:cs typeface="+mn-cs"/>
              </a:rPr>
              <a:t>Socialising</a:t>
            </a:r>
            <a:r>
              <a:rPr lang="de-DE" sz="1200" b="0" i="0" u="none" strike="noStrike" kern="1200" dirty="0">
                <a:solidFill>
                  <a:schemeClr val="tx1"/>
                </a:solidFill>
                <a:effectLst/>
                <a:latin typeface="+mn-lt"/>
                <a:ea typeface="+mn-ea"/>
                <a:cs typeface="+mn-cs"/>
              </a:rPr>
              <a:t> spielt eine große Rolle:</a:t>
            </a:r>
            <a:br>
              <a:rPr lang="de-DE" sz="1200" b="0" i="0" u="none" strike="noStrike" kern="1200" dirty="0">
                <a:solidFill>
                  <a:schemeClr val="tx1"/>
                </a:solidFill>
                <a:effectLst/>
                <a:latin typeface="+mn-lt"/>
                <a:ea typeface="+mn-ea"/>
                <a:cs typeface="+mn-cs"/>
              </a:rPr>
            </a:br>
            <a:r>
              <a:rPr lang="de-DE" sz="1200" b="0" i="0" u="none" strike="noStrike" kern="1200" dirty="0">
                <a:solidFill>
                  <a:schemeClr val="tx1"/>
                </a:solidFill>
                <a:effectLst/>
                <a:latin typeface="+mn-lt"/>
                <a:ea typeface="+mn-ea"/>
                <a:cs typeface="+mn-cs"/>
              </a:rPr>
              <a:t>Der Anschluss fällt wirklich leicht. Die Leute sind sehr offen und neugierig, besonders wenn sie hören, dass man aus Deutschland kommt. Viele sind sofort interessiert, stellen Fragen oder möchten sich austauschen. Dadurch kommt man wirklich schnell in Kontakt.</a:t>
            </a:r>
          </a:p>
          <a:p>
            <a:r>
              <a:rPr lang="de-DE" sz="1200" b="0" i="0" u="none" strike="noStrike" kern="1200" dirty="0">
                <a:solidFill>
                  <a:schemeClr val="tx1"/>
                </a:solidFill>
                <a:effectLst/>
                <a:latin typeface="+mn-lt"/>
                <a:ea typeface="+mn-ea"/>
                <a:cs typeface="+mn-cs"/>
              </a:rPr>
              <a:t>Was den </a:t>
            </a:r>
            <a:r>
              <a:rPr lang="de-DE" sz="1200" b="1" i="0" u="none" strike="noStrike" kern="1200" dirty="0">
                <a:solidFill>
                  <a:schemeClr val="tx1"/>
                </a:solidFill>
                <a:effectLst/>
                <a:latin typeface="+mn-lt"/>
                <a:ea typeface="+mn-ea"/>
                <a:cs typeface="+mn-cs"/>
              </a:rPr>
              <a:t>Stundenplan</a:t>
            </a:r>
            <a:r>
              <a:rPr lang="de-DE" sz="1200" b="0" i="0" u="none" strike="noStrike" kern="1200" dirty="0">
                <a:solidFill>
                  <a:schemeClr val="tx1"/>
                </a:solidFill>
                <a:effectLst/>
                <a:latin typeface="+mn-lt"/>
                <a:ea typeface="+mn-ea"/>
                <a:cs typeface="+mn-cs"/>
              </a:rPr>
              <a:t> betrifft, gibt es ein paar wichtige Rahmenbedingungen:</a:t>
            </a:r>
          </a:p>
          <a:p>
            <a:r>
              <a:rPr lang="de-DE" sz="1200" b="0" i="0" u="none" strike="noStrike" kern="1200" dirty="0">
                <a:solidFill>
                  <a:schemeClr val="tx1"/>
                </a:solidFill>
                <a:effectLst/>
                <a:latin typeface="+mn-lt"/>
                <a:ea typeface="+mn-ea"/>
                <a:cs typeface="+mn-cs"/>
              </a:rPr>
              <a:t>Man muss </a:t>
            </a:r>
            <a:r>
              <a:rPr lang="de-DE" sz="1200" b="1" i="0" u="none" strike="noStrike" kern="1200" dirty="0">
                <a:solidFill>
                  <a:schemeClr val="tx1"/>
                </a:solidFill>
                <a:effectLst/>
                <a:latin typeface="+mn-lt"/>
                <a:ea typeface="+mn-ea"/>
                <a:cs typeface="+mn-cs"/>
              </a:rPr>
              <a:t>mindestens 9 </a:t>
            </a:r>
            <a:r>
              <a:rPr lang="de-DE" sz="1200" b="1" i="0" u="none" strike="noStrike" kern="1200" dirty="0" err="1">
                <a:solidFill>
                  <a:schemeClr val="tx1"/>
                </a:solidFill>
                <a:effectLst/>
                <a:latin typeface="+mn-lt"/>
                <a:ea typeface="+mn-ea"/>
                <a:cs typeface="+mn-cs"/>
              </a:rPr>
              <a:t>Credits</a:t>
            </a:r>
            <a:r>
              <a:rPr lang="de-DE" sz="1200" b="0" i="0" u="none" strike="noStrike" kern="1200" dirty="0">
                <a:solidFill>
                  <a:schemeClr val="tx1"/>
                </a:solidFill>
                <a:effectLst/>
                <a:latin typeface="+mn-lt"/>
                <a:ea typeface="+mn-ea"/>
                <a:cs typeface="+mn-cs"/>
              </a:rPr>
              <a:t> pro Semester belegen.</a:t>
            </a:r>
          </a:p>
          <a:p>
            <a:r>
              <a:rPr lang="de-DE" sz="1200" b="0" i="0" u="none" strike="noStrike" kern="1200" dirty="0">
                <a:solidFill>
                  <a:schemeClr val="tx1"/>
                </a:solidFill>
                <a:effectLst/>
                <a:latin typeface="+mn-lt"/>
                <a:ea typeface="+mn-ea"/>
                <a:cs typeface="+mn-cs"/>
              </a:rPr>
              <a:t>Die </a:t>
            </a:r>
            <a:r>
              <a:rPr lang="de-DE" sz="1200" b="1" i="0" u="none" strike="noStrike" kern="1200" dirty="0">
                <a:solidFill>
                  <a:schemeClr val="tx1"/>
                </a:solidFill>
                <a:effectLst/>
                <a:latin typeface="+mn-lt"/>
                <a:ea typeface="+mn-ea"/>
                <a:cs typeface="+mn-cs"/>
              </a:rPr>
              <a:t>Umrechnung</a:t>
            </a:r>
            <a:r>
              <a:rPr lang="de-DE" sz="1200" b="0" i="0" u="none" strike="noStrike" kern="1200" dirty="0">
                <a:solidFill>
                  <a:schemeClr val="tx1"/>
                </a:solidFill>
                <a:effectLst/>
                <a:latin typeface="+mn-lt"/>
                <a:ea typeface="+mn-ea"/>
                <a:cs typeface="+mn-cs"/>
              </a:rPr>
              <a:t> ist dabei 2:1 – das heißt, 9 amerikanische </a:t>
            </a:r>
            <a:r>
              <a:rPr lang="de-DE" sz="1200" b="0" i="0" u="none" strike="noStrike" kern="1200" dirty="0" err="1">
                <a:solidFill>
                  <a:schemeClr val="tx1"/>
                </a:solidFill>
                <a:effectLst/>
                <a:latin typeface="+mn-lt"/>
                <a:ea typeface="+mn-ea"/>
                <a:cs typeface="+mn-cs"/>
              </a:rPr>
              <a:t>Credits</a:t>
            </a:r>
            <a:r>
              <a:rPr lang="de-DE" sz="1200" b="0" i="0" u="none" strike="noStrike" kern="1200" dirty="0">
                <a:solidFill>
                  <a:schemeClr val="tx1"/>
                </a:solidFill>
                <a:effectLst/>
                <a:latin typeface="+mn-lt"/>
                <a:ea typeface="+mn-ea"/>
                <a:cs typeface="+mn-cs"/>
              </a:rPr>
              <a:t> entsprechen etwa 18 ECTS.</a:t>
            </a:r>
          </a:p>
          <a:p>
            <a:r>
              <a:rPr lang="de-DE" sz="1200" b="0" i="0" u="none" strike="noStrike" kern="1200" dirty="0">
                <a:solidFill>
                  <a:schemeClr val="tx1"/>
                </a:solidFill>
                <a:effectLst/>
                <a:latin typeface="+mn-lt"/>
                <a:ea typeface="+mn-ea"/>
                <a:cs typeface="+mn-cs"/>
              </a:rPr>
              <a:t>Am Ende sind das ungefähr </a:t>
            </a:r>
            <a:r>
              <a:rPr lang="de-DE" sz="1200" b="1" i="0" u="none" strike="noStrike" kern="1200" dirty="0">
                <a:solidFill>
                  <a:schemeClr val="tx1"/>
                </a:solidFill>
                <a:effectLst/>
                <a:latin typeface="+mn-lt"/>
                <a:ea typeface="+mn-ea"/>
                <a:cs typeface="+mn-cs"/>
              </a:rPr>
              <a:t>drei Kurse</a:t>
            </a:r>
            <a:r>
              <a:rPr lang="de-DE" sz="1200" b="0" i="0" u="none" strike="noStrike" kern="1200" dirty="0">
                <a:solidFill>
                  <a:schemeClr val="tx1"/>
                </a:solidFill>
                <a:effectLst/>
                <a:latin typeface="+mn-lt"/>
                <a:ea typeface="+mn-ea"/>
                <a:cs typeface="+mn-cs"/>
              </a:rPr>
              <a:t>, je nach </a:t>
            </a:r>
            <a:r>
              <a:rPr lang="de-DE" sz="1200" b="0" i="0" u="none" strike="noStrike" kern="1200" dirty="0" err="1">
                <a:solidFill>
                  <a:schemeClr val="tx1"/>
                </a:solidFill>
                <a:effectLst/>
                <a:latin typeface="+mn-lt"/>
                <a:ea typeface="+mn-ea"/>
                <a:cs typeface="+mn-cs"/>
              </a:rPr>
              <a:t>Credit</a:t>
            </a:r>
            <a:r>
              <a:rPr lang="de-DE" sz="1200" b="0" i="0" u="none" strike="noStrike" kern="1200" dirty="0">
                <a:solidFill>
                  <a:schemeClr val="tx1"/>
                </a:solidFill>
                <a:effectLst/>
                <a:latin typeface="+mn-lt"/>
                <a:ea typeface="+mn-ea"/>
                <a:cs typeface="+mn-cs"/>
              </a:rPr>
              <a:t>-Wert der einzelnen Veranstaltungen.</a:t>
            </a:r>
          </a:p>
          <a:p>
            <a:r>
              <a:rPr lang="de-DE" sz="1200" b="0" i="0" u="none" strike="noStrike" kern="1200" dirty="0">
                <a:solidFill>
                  <a:schemeClr val="tx1"/>
                </a:solidFill>
                <a:effectLst/>
                <a:latin typeface="+mn-lt"/>
                <a:ea typeface="+mn-ea"/>
                <a:cs typeface="+mn-cs"/>
              </a:rPr>
              <a:t>Es ist außerdem möglich, </a:t>
            </a:r>
            <a:r>
              <a:rPr lang="de-DE" sz="1200" b="1" i="0" u="none" strike="noStrike" kern="1200" dirty="0">
                <a:solidFill>
                  <a:schemeClr val="tx1"/>
                </a:solidFill>
                <a:effectLst/>
                <a:latin typeface="+mn-lt"/>
                <a:ea typeface="+mn-ea"/>
                <a:cs typeface="+mn-cs"/>
              </a:rPr>
              <a:t>parallel Kurse in Deutschland</a:t>
            </a:r>
            <a:r>
              <a:rPr lang="de-DE" sz="1200" b="0" i="0" u="none" strike="noStrike" kern="1200" dirty="0">
                <a:solidFill>
                  <a:schemeClr val="tx1"/>
                </a:solidFill>
                <a:effectLst/>
                <a:latin typeface="+mn-lt"/>
                <a:ea typeface="+mn-ea"/>
                <a:cs typeface="+mn-cs"/>
              </a:rPr>
              <a:t> zu belegen. Das kann funktionieren, allerdings muss man beachten, dass die Semesterzeiten sehr unterschiedlich sind und sich daher etwas überschneiden können.</a:t>
            </a:r>
          </a:p>
          <a:p>
            <a:r>
              <a:rPr lang="de-DE" sz="1200" b="0" i="0" u="none" strike="noStrike" kern="1200" dirty="0">
                <a:solidFill>
                  <a:schemeClr val="tx1"/>
                </a:solidFill>
                <a:effectLst/>
                <a:latin typeface="+mn-lt"/>
                <a:ea typeface="+mn-ea"/>
                <a:cs typeface="+mn-cs"/>
              </a:rPr>
              <a:t>Die meisten Veranstaltungen dauern </a:t>
            </a:r>
            <a:r>
              <a:rPr lang="de-DE" sz="1200" b="1" i="0" u="none" strike="noStrike" kern="1200" dirty="0">
                <a:solidFill>
                  <a:schemeClr val="tx1"/>
                </a:solidFill>
                <a:effectLst/>
                <a:latin typeface="+mn-lt"/>
                <a:ea typeface="+mn-ea"/>
                <a:cs typeface="+mn-cs"/>
              </a:rPr>
              <a:t>90 bis 100 Minuten</a:t>
            </a:r>
            <a:r>
              <a:rPr lang="de-DE" sz="1200" b="0" i="0" u="none" strike="noStrike" kern="1200" dirty="0">
                <a:solidFill>
                  <a:schemeClr val="tx1"/>
                </a:solidFill>
                <a:effectLst/>
                <a:latin typeface="+mn-lt"/>
                <a:ea typeface="+mn-ea"/>
                <a:cs typeface="+mn-cs"/>
              </a:rPr>
              <a:t> pro Sitzung.</a:t>
            </a:r>
          </a:p>
          <a:p>
            <a:r>
              <a:rPr lang="de-DE" sz="1200" b="0" i="0" u="none" strike="noStrike" kern="1200" dirty="0">
                <a:solidFill>
                  <a:schemeClr val="tx1"/>
                </a:solidFill>
                <a:effectLst/>
                <a:latin typeface="+mn-lt"/>
                <a:ea typeface="+mn-ea"/>
                <a:cs typeface="+mn-cs"/>
              </a:rPr>
              <a:t>Das </a:t>
            </a:r>
            <a:r>
              <a:rPr lang="de-DE" sz="1200" b="1" i="0" u="none" strike="noStrike" kern="1200" dirty="0">
                <a:solidFill>
                  <a:schemeClr val="tx1"/>
                </a:solidFill>
                <a:effectLst/>
                <a:latin typeface="+mn-lt"/>
                <a:ea typeface="+mn-ea"/>
                <a:cs typeface="+mn-cs"/>
              </a:rPr>
              <a:t>digitale System</a:t>
            </a:r>
            <a:r>
              <a:rPr lang="de-DE" sz="1200" b="0" i="0" u="none" strike="noStrike" kern="1200" dirty="0">
                <a:solidFill>
                  <a:schemeClr val="tx1"/>
                </a:solidFill>
                <a:effectLst/>
                <a:latin typeface="+mn-lt"/>
                <a:ea typeface="+mn-ea"/>
                <a:cs typeface="+mn-cs"/>
              </a:rPr>
              <a:t> am Teachers College besteht aus mehreren Plattformen:</a:t>
            </a:r>
          </a:p>
          <a:p>
            <a:r>
              <a:rPr lang="de-DE" sz="1200" b="0" i="0" u="none" strike="noStrike" kern="1200" dirty="0">
                <a:solidFill>
                  <a:schemeClr val="tx1"/>
                </a:solidFill>
                <a:effectLst/>
                <a:latin typeface="+mn-lt"/>
                <a:ea typeface="+mn-ea"/>
                <a:cs typeface="+mn-cs"/>
              </a:rPr>
              <a:t>Das Campus-Portal ist in etwa das Pendant zu </a:t>
            </a:r>
            <a:r>
              <a:rPr lang="de-DE" sz="1200" b="0" i="0" u="none" strike="noStrike" kern="1200" dirty="0" err="1">
                <a:solidFill>
                  <a:schemeClr val="tx1"/>
                </a:solidFill>
                <a:effectLst/>
                <a:latin typeface="+mn-lt"/>
                <a:ea typeface="+mn-ea"/>
                <a:cs typeface="+mn-cs"/>
              </a:rPr>
              <a:t>Heico</a:t>
            </a:r>
            <a:r>
              <a:rPr lang="de-DE" sz="1200" b="0" i="0" u="none" strike="noStrike" kern="1200" dirty="0">
                <a:solidFill>
                  <a:schemeClr val="tx1"/>
                </a:solidFill>
                <a:effectLst/>
                <a:latin typeface="+mn-lt"/>
                <a:ea typeface="+mn-ea"/>
                <a:cs typeface="+mn-cs"/>
              </a:rPr>
              <a:t>.</a:t>
            </a:r>
          </a:p>
          <a:p>
            <a:r>
              <a:rPr lang="de-DE" sz="1200" b="0" i="0" u="none" strike="noStrike" kern="1200" dirty="0">
                <a:solidFill>
                  <a:schemeClr val="tx1"/>
                </a:solidFill>
                <a:effectLst/>
                <a:latin typeface="+mn-lt"/>
                <a:ea typeface="+mn-ea"/>
                <a:cs typeface="+mn-cs"/>
              </a:rPr>
              <a:t>Für die Kursmaterialien nutzt man </a:t>
            </a:r>
            <a:r>
              <a:rPr lang="de-DE" sz="1200" b="1" i="0" u="none" strike="noStrike" kern="1200" dirty="0">
                <a:solidFill>
                  <a:schemeClr val="tx1"/>
                </a:solidFill>
                <a:effectLst/>
                <a:latin typeface="+mn-lt"/>
                <a:ea typeface="+mn-ea"/>
                <a:cs typeface="+mn-cs"/>
              </a:rPr>
              <a:t>Canvas</a:t>
            </a:r>
            <a:r>
              <a:rPr lang="de-DE" sz="1200" b="0" i="0" u="none" strike="noStrike" kern="1200" dirty="0">
                <a:solidFill>
                  <a:schemeClr val="tx1"/>
                </a:solidFill>
                <a:effectLst/>
                <a:latin typeface="+mn-lt"/>
                <a:ea typeface="+mn-ea"/>
                <a:cs typeface="+mn-cs"/>
              </a:rPr>
              <a:t>, was vergleichbar mit </a:t>
            </a:r>
            <a:r>
              <a:rPr lang="de-DE" sz="1200" b="0" i="0" u="none" strike="noStrike" kern="1200" dirty="0" err="1">
                <a:solidFill>
                  <a:schemeClr val="tx1"/>
                </a:solidFill>
                <a:effectLst/>
                <a:latin typeface="+mn-lt"/>
                <a:ea typeface="+mn-ea"/>
                <a:cs typeface="+mn-cs"/>
              </a:rPr>
              <a:t>Moodle</a:t>
            </a:r>
            <a:r>
              <a:rPr lang="de-DE" sz="1200" b="0" i="0" u="none" strike="noStrike" kern="1200" dirty="0">
                <a:solidFill>
                  <a:schemeClr val="tx1"/>
                </a:solidFill>
                <a:effectLst/>
                <a:latin typeface="+mn-lt"/>
                <a:ea typeface="+mn-ea"/>
                <a:cs typeface="+mn-cs"/>
              </a:rPr>
              <a:t> ist.</a:t>
            </a:r>
          </a:p>
          <a:p>
            <a:r>
              <a:rPr lang="de-DE" sz="1200" b="0" i="0" u="none" strike="noStrike" kern="1200" dirty="0">
                <a:solidFill>
                  <a:schemeClr val="tx1"/>
                </a:solidFill>
                <a:effectLst/>
                <a:latin typeface="+mn-lt"/>
                <a:ea typeface="+mn-ea"/>
                <a:cs typeface="+mn-cs"/>
              </a:rPr>
              <a:t>Zusätzlich gibt es das </a:t>
            </a:r>
            <a:r>
              <a:rPr lang="de-DE" sz="1200" b="1" i="0" u="none" strike="noStrike" kern="1200" dirty="0">
                <a:solidFill>
                  <a:schemeClr val="tx1"/>
                </a:solidFill>
                <a:effectLst/>
                <a:latin typeface="+mn-lt"/>
                <a:ea typeface="+mn-ea"/>
                <a:cs typeface="+mn-cs"/>
              </a:rPr>
              <a:t>TC-Portal</a:t>
            </a:r>
            <a:r>
              <a:rPr lang="de-DE" sz="1200" b="0" i="0" u="none" strike="noStrike" kern="1200" dirty="0">
                <a:solidFill>
                  <a:schemeClr val="tx1"/>
                </a:solidFill>
                <a:effectLst/>
                <a:latin typeface="+mn-lt"/>
                <a:ea typeface="+mn-ea"/>
                <a:cs typeface="+mn-cs"/>
              </a:rPr>
              <a:t>, über das administrative Aufgaben abgewickelt werden.</a:t>
            </a:r>
          </a:p>
          <a:p>
            <a:r>
              <a:rPr lang="de-DE" sz="1200" b="0" i="0" u="none" strike="noStrike" kern="1200" dirty="0">
                <a:solidFill>
                  <a:schemeClr val="tx1"/>
                </a:solidFill>
                <a:effectLst/>
                <a:latin typeface="+mn-lt"/>
                <a:ea typeface="+mn-ea"/>
                <a:cs typeface="+mn-cs"/>
              </a:rPr>
              <a:t>Man erhält außerdem eine </a:t>
            </a:r>
            <a:r>
              <a:rPr lang="de-DE" sz="1200" b="1" i="0" u="none" strike="noStrike" kern="1200" dirty="0">
                <a:solidFill>
                  <a:schemeClr val="tx1"/>
                </a:solidFill>
                <a:effectLst/>
                <a:latin typeface="+mn-lt"/>
                <a:ea typeface="+mn-ea"/>
                <a:cs typeface="+mn-cs"/>
              </a:rPr>
              <a:t>eigene Columbia-E-Mail-Adresse</a:t>
            </a:r>
            <a:r>
              <a:rPr lang="de-DE" sz="1200" b="0" i="0" u="none" strike="noStrike" kern="1200" dirty="0">
                <a:solidFill>
                  <a:schemeClr val="tx1"/>
                </a:solidFill>
                <a:effectLst/>
                <a:latin typeface="+mn-lt"/>
                <a:ea typeface="+mn-ea"/>
                <a:cs typeface="+mn-cs"/>
              </a:rPr>
              <a:t>, über die die gesamte universitäre Kommunikation läuft.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de-DE" sz="1200" b="0" i="0" u="none" strike="noStrike" kern="1200" dirty="0">
                <a:solidFill>
                  <a:schemeClr val="tx1"/>
                </a:solidFill>
                <a:effectLst/>
                <a:latin typeface="+mn-lt"/>
                <a:ea typeface="+mn-ea"/>
                <a:cs typeface="+mn-cs"/>
              </a:rPr>
              <a:t>Es stellte sich auch die Frage, wie das mit der </a:t>
            </a:r>
            <a:r>
              <a:rPr lang="de-DE" sz="1200" b="1" i="0" u="none" strike="noStrike" kern="1200" dirty="0">
                <a:solidFill>
                  <a:schemeClr val="tx1"/>
                </a:solidFill>
                <a:effectLst/>
                <a:latin typeface="+mn-lt"/>
                <a:ea typeface="+mn-ea"/>
                <a:cs typeface="+mn-cs"/>
              </a:rPr>
              <a:t>Anrechenbarkeit</a:t>
            </a:r>
            <a:r>
              <a:rPr lang="de-DE" sz="1200" b="0" i="0" u="none" strike="noStrike" kern="1200" dirty="0">
                <a:solidFill>
                  <a:schemeClr val="tx1"/>
                </a:solidFill>
                <a:effectLst/>
                <a:latin typeface="+mn-lt"/>
                <a:ea typeface="+mn-ea"/>
                <a:cs typeface="+mn-cs"/>
              </a:rPr>
              <a:t> der Kurse funktioniert und wie man sich dazu am besten bei den Dozierenden in Deutschland vorstellt.</a:t>
            </a:r>
            <a:br>
              <a:rPr lang="de-DE" sz="1200" b="0" i="0" u="none" strike="noStrike" kern="1200" dirty="0">
                <a:solidFill>
                  <a:schemeClr val="tx1"/>
                </a:solidFill>
                <a:effectLst/>
                <a:latin typeface="+mn-lt"/>
                <a:ea typeface="+mn-ea"/>
                <a:cs typeface="+mn-cs"/>
              </a:rPr>
            </a:br>
            <a:r>
              <a:rPr lang="de-DE" sz="1200" b="0" i="0" u="none" strike="noStrike" kern="1200" dirty="0">
                <a:solidFill>
                  <a:schemeClr val="tx1"/>
                </a:solidFill>
                <a:effectLst/>
                <a:latin typeface="+mn-lt"/>
                <a:ea typeface="+mn-ea"/>
                <a:cs typeface="+mn-cs"/>
              </a:rPr>
              <a:t>Wichtig ist: Man ist nicht allein.</a:t>
            </a:r>
            <a:br>
              <a:rPr lang="de-DE" sz="1200" b="0" i="0" u="none" strike="noStrike" kern="1200" dirty="0">
                <a:solidFill>
                  <a:schemeClr val="tx1"/>
                </a:solidFill>
                <a:effectLst/>
                <a:latin typeface="+mn-lt"/>
                <a:ea typeface="+mn-ea"/>
                <a:cs typeface="+mn-cs"/>
              </a:rPr>
            </a:br>
            <a:r>
              <a:rPr lang="de-DE" sz="1200" b="0" i="0" u="none" strike="noStrike" kern="1200" dirty="0">
                <a:solidFill>
                  <a:schemeClr val="tx1"/>
                </a:solidFill>
                <a:effectLst/>
                <a:latin typeface="+mn-lt"/>
                <a:ea typeface="+mn-ea"/>
                <a:cs typeface="+mn-cs"/>
              </a:rPr>
              <a:t>Man erhält Unterstützung von mehreren Seiten:</a:t>
            </a:r>
          </a:p>
          <a:p>
            <a:r>
              <a:rPr lang="de-DE" sz="1200" b="0" i="0" u="none" strike="noStrike" kern="1200" dirty="0">
                <a:solidFill>
                  <a:schemeClr val="tx1"/>
                </a:solidFill>
                <a:effectLst/>
                <a:latin typeface="+mn-lt"/>
                <a:ea typeface="+mn-ea"/>
                <a:cs typeface="+mn-cs"/>
              </a:rPr>
              <a:t>der HSE</a:t>
            </a:r>
          </a:p>
          <a:p>
            <a:r>
              <a:rPr lang="de-DE" sz="1200" b="0" i="0" u="none" strike="noStrike" kern="1200" dirty="0">
                <a:solidFill>
                  <a:schemeClr val="tx1"/>
                </a:solidFill>
                <a:effectLst/>
                <a:latin typeface="+mn-lt"/>
                <a:ea typeface="+mn-ea"/>
                <a:cs typeface="+mn-cs"/>
              </a:rPr>
              <a:t>der Studienberatung</a:t>
            </a:r>
          </a:p>
          <a:p>
            <a:r>
              <a:rPr lang="de-DE" sz="1200" b="0" i="0" u="none" strike="noStrike" kern="1200" dirty="0">
                <a:solidFill>
                  <a:schemeClr val="tx1"/>
                </a:solidFill>
                <a:effectLst/>
                <a:latin typeface="+mn-lt"/>
                <a:ea typeface="+mn-ea"/>
                <a:cs typeface="+mn-cs"/>
              </a:rPr>
              <a:t>Jazmin (Ansprechperson für internationale Studierende)</a:t>
            </a:r>
          </a:p>
          <a:p>
            <a:r>
              <a:rPr lang="de-DE" sz="1200" b="0" i="0" u="none" strike="noStrike" kern="1200" dirty="0">
                <a:solidFill>
                  <a:schemeClr val="tx1"/>
                </a:solidFill>
                <a:effectLst/>
                <a:latin typeface="+mn-lt"/>
                <a:ea typeface="+mn-ea"/>
                <a:cs typeface="+mn-cs"/>
              </a:rPr>
              <a:t>den Dozierenden am TC selbst</a:t>
            </a:r>
          </a:p>
          <a:p>
            <a:r>
              <a:rPr lang="de-DE" sz="1200" b="0" i="0" u="none" strike="noStrike" kern="1200" dirty="0">
                <a:solidFill>
                  <a:schemeClr val="tx1"/>
                </a:solidFill>
                <a:effectLst/>
                <a:latin typeface="+mn-lt"/>
                <a:ea typeface="+mn-ea"/>
                <a:cs typeface="+mn-cs"/>
              </a:rPr>
              <a:t>Dadurch wird man sehr gut durch alle formalen Schritte begleitet.</a:t>
            </a:r>
          </a:p>
          <a:p>
            <a:r>
              <a:rPr lang="de-DE" sz="1200" b="0" i="0" u="none" strike="noStrike" kern="1200" dirty="0">
                <a:solidFill>
                  <a:schemeClr val="tx1"/>
                </a:solidFill>
                <a:effectLst/>
                <a:latin typeface="+mn-lt"/>
                <a:ea typeface="+mn-ea"/>
                <a:cs typeface="+mn-cs"/>
                <a:sym typeface="Wingdings" pitchFamily="2" charset="2"/>
              </a:rPr>
              <a:t> Ich konnte mir all meine Kurse anrechnen lassen. </a:t>
            </a:r>
            <a:endParaRPr lang="de-DE" sz="1200" b="0" i="0" u="none" strike="noStrike" kern="1200" dirty="0">
              <a:solidFill>
                <a:schemeClr val="tx1"/>
              </a:solidFill>
              <a:effectLst/>
              <a:latin typeface="+mn-lt"/>
              <a:ea typeface="+mn-ea"/>
              <a:cs typeface="+mn-cs"/>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de-DE" sz="1200" kern="1200" dirty="0">
                <a:solidFill>
                  <a:schemeClr val="tx1"/>
                </a:solidFill>
                <a:effectLst/>
                <a:latin typeface="+mn-lt"/>
                <a:ea typeface="+mn-ea"/>
                <a:cs typeface="+mn-cs"/>
              </a:rPr>
              <a:t>Der soziale Anschluss am Teachers College und an der Columbia University gelingt wirklich erstaunlich leicht. Schon </a:t>
            </a:r>
            <a:r>
              <a:rPr lang="de-DE" sz="1200" b="1" kern="1200" dirty="0">
                <a:solidFill>
                  <a:schemeClr val="tx1"/>
                </a:solidFill>
                <a:effectLst/>
                <a:latin typeface="+mn-lt"/>
                <a:ea typeface="+mn-ea"/>
                <a:cs typeface="+mn-cs"/>
              </a:rPr>
              <a:t>eine Woche vor Beginn der Vorlesungen</a:t>
            </a:r>
            <a:r>
              <a:rPr lang="de-DE" sz="1200" kern="1200" dirty="0">
                <a:solidFill>
                  <a:schemeClr val="tx1"/>
                </a:solidFill>
                <a:effectLst/>
                <a:latin typeface="+mn-lt"/>
                <a:ea typeface="+mn-ea"/>
                <a:cs typeface="+mn-cs"/>
              </a:rPr>
              <a:t> finden umfangreiche </a:t>
            </a:r>
            <a:r>
              <a:rPr lang="de-DE" sz="1200" b="1" kern="1200" dirty="0">
                <a:solidFill>
                  <a:schemeClr val="tx1"/>
                </a:solidFill>
                <a:effectLst/>
                <a:latin typeface="+mn-lt"/>
                <a:ea typeface="+mn-ea"/>
                <a:cs typeface="+mn-cs"/>
              </a:rPr>
              <a:t>Einführungsveranstaltungen</a:t>
            </a:r>
            <a:r>
              <a:rPr lang="de-DE" sz="1200" kern="1200" dirty="0">
                <a:solidFill>
                  <a:schemeClr val="tx1"/>
                </a:solidFill>
                <a:effectLst/>
                <a:latin typeface="+mn-lt"/>
                <a:ea typeface="+mn-ea"/>
                <a:cs typeface="+mn-cs"/>
              </a:rPr>
              <a:t> statt, die speziell dafür gedacht sind, dass man andere Studierende kennenlernt, sich orientiert und erste Kontakte knüpft.</a:t>
            </a:r>
          </a:p>
          <a:p>
            <a:r>
              <a:rPr lang="de-DE" sz="1200" kern="1200" dirty="0">
                <a:solidFill>
                  <a:schemeClr val="tx1"/>
                </a:solidFill>
                <a:effectLst/>
                <a:latin typeface="+mn-lt"/>
                <a:ea typeface="+mn-ea"/>
                <a:cs typeface="+mn-cs"/>
              </a:rPr>
              <a:t>Generell sind die Menschen dort extrem offen. Gerade wenn man aus Deutschland kommt, sind viele sofort interessiert, stellen Fragen und suchen das Gespräch – man merkt wirklich, dass internationale Studierende willkommen sind.</a:t>
            </a:r>
          </a:p>
          <a:p>
            <a:r>
              <a:rPr lang="de-DE" sz="1200" kern="1200" dirty="0">
                <a:solidFill>
                  <a:schemeClr val="tx1"/>
                </a:solidFill>
                <a:effectLst/>
                <a:latin typeface="+mn-lt"/>
                <a:ea typeface="+mn-ea"/>
                <a:cs typeface="+mn-cs"/>
              </a:rPr>
              <a:t>Es gibt zahlreiche Möglichkeiten, Anschluss zu finden:</a:t>
            </a:r>
          </a:p>
          <a:p>
            <a:r>
              <a:rPr lang="de-DE" sz="1200" b="1" kern="1200" dirty="0">
                <a:solidFill>
                  <a:schemeClr val="tx1"/>
                </a:solidFill>
                <a:effectLst/>
                <a:latin typeface="+mn-lt"/>
                <a:ea typeface="+mn-ea"/>
                <a:cs typeface="+mn-cs"/>
              </a:rPr>
              <a:t>Sportangebote und Fitnessstudio:</a:t>
            </a:r>
            <a:r>
              <a:rPr lang="de-DE" sz="1200" kern="1200" dirty="0">
                <a:solidFill>
                  <a:schemeClr val="tx1"/>
                </a:solidFill>
                <a:effectLst/>
                <a:latin typeface="+mn-lt"/>
                <a:ea typeface="+mn-ea"/>
                <a:cs typeface="+mn-cs"/>
              </a:rPr>
              <a:t> Columbia hat ein eignes, sehr großes Fitnessstudio, was man gratis benutzen kann. Sehr viele Studierende sind sportlich aktiv, und über Kurse oder Trainingseinheiten kommt man schnell ins Gespräch.</a:t>
            </a:r>
          </a:p>
          <a:p>
            <a:r>
              <a:rPr lang="de-DE" sz="1200" b="1" kern="1200" dirty="0">
                <a:solidFill>
                  <a:schemeClr val="tx1"/>
                </a:solidFill>
                <a:effectLst/>
                <a:latin typeface="+mn-lt"/>
                <a:ea typeface="+mn-ea"/>
                <a:cs typeface="+mn-cs"/>
              </a:rPr>
              <a:t>Veranstaltungen von TC und Columbia:</a:t>
            </a:r>
            <a:r>
              <a:rPr lang="de-DE" sz="1200" kern="1200" dirty="0">
                <a:solidFill>
                  <a:schemeClr val="tx1"/>
                </a:solidFill>
                <a:effectLst/>
                <a:latin typeface="+mn-lt"/>
                <a:ea typeface="+mn-ea"/>
                <a:cs typeface="+mn-cs"/>
              </a:rPr>
              <a:t> Über die beiden Unis werden ständig Events organisiert – von Infoveranstaltungen über Feiern bis hin zu Workshops.</a:t>
            </a:r>
          </a:p>
          <a:p>
            <a:r>
              <a:rPr lang="de-DE" sz="1200" b="1" kern="1200" dirty="0">
                <a:solidFill>
                  <a:schemeClr val="tx1"/>
                </a:solidFill>
                <a:effectLst/>
                <a:latin typeface="+mn-lt"/>
                <a:ea typeface="+mn-ea"/>
                <a:cs typeface="+mn-cs"/>
              </a:rPr>
              <a:t>Beispiel: </a:t>
            </a:r>
            <a:r>
              <a:rPr lang="de-DE" sz="1200" kern="1200" dirty="0">
                <a:solidFill>
                  <a:schemeClr val="tx1"/>
                </a:solidFill>
                <a:effectLst/>
                <a:latin typeface="+mn-lt"/>
                <a:ea typeface="+mn-ea"/>
                <a:cs typeface="+mn-cs"/>
              </a:rPr>
              <a:t>Viele davon, wie bspw. Yoga-Angebote, sind in der Regel kostenlos.</a:t>
            </a:r>
          </a:p>
          <a:p>
            <a:r>
              <a:rPr lang="de-DE" sz="1200" b="1" kern="1200" dirty="0">
                <a:solidFill>
                  <a:schemeClr val="tx1"/>
                </a:solidFill>
                <a:effectLst/>
                <a:latin typeface="+mn-lt"/>
                <a:ea typeface="+mn-ea"/>
                <a:cs typeface="+mn-cs"/>
              </a:rPr>
              <a:t>Oft mit Gewinnspielen:</a:t>
            </a:r>
            <a:r>
              <a:rPr lang="de-DE" sz="1200" kern="1200" dirty="0">
                <a:solidFill>
                  <a:schemeClr val="tx1"/>
                </a:solidFill>
                <a:effectLst/>
                <a:latin typeface="+mn-lt"/>
                <a:ea typeface="+mn-ea"/>
                <a:cs typeface="+mn-cs"/>
              </a:rPr>
              <a:t> Besonders zu Semesterbeginn gibt es zahlreiche Aktionen, Verlosungen und Community-Events.</a:t>
            </a:r>
          </a:p>
          <a:p>
            <a:r>
              <a:rPr lang="de-DE" sz="1200" b="1" kern="1200" dirty="0">
                <a:solidFill>
                  <a:schemeClr val="tx1"/>
                </a:solidFill>
                <a:effectLst/>
                <a:latin typeface="+mn-lt"/>
                <a:ea typeface="+mn-ea"/>
                <a:cs typeface="+mn-cs"/>
              </a:rPr>
              <a:t>Mail-Verteiler &amp; Instagram:</a:t>
            </a:r>
            <a:r>
              <a:rPr lang="de-DE" sz="1200" kern="1200" dirty="0">
                <a:solidFill>
                  <a:schemeClr val="tx1"/>
                </a:solidFill>
                <a:effectLst/>
                <a:latin typeface="+mn-lt"/>
                <a:ea typeface="+mn-ea"/>
                <a:cs typeface="+mn-cs"/>
              </a:rPr>
              <a:t> Wenn man sich dort einträgt bzw. folgt, bekommt man alle Infos zu aktuellen Aktivitäten und sieht sofort, was in der Woche passiert.</a:t>
            </a:r>
          </a:p>
          <a:p>
            <a:r>
              <a:rPr lang="de-DE" sz="1200" kern="1200" dirty="0">
                <a:solidFill>
                  <a:schemeClr val="tx1"/>
                </a:solidFill>
                <a:effectLst/>
                <a:latin typeface="+mn-lt"/>
                <a:ea typeface="+mn-ea"/>
                <a:cs typeface="+mn-cs"/>
              </a:rPr>
              <a:t>Insgesamt kann man sagen: Die Community am Teachers College ist sehr aktiv, und die Studierenden haben ein großes Interesse daran, miteinander in Kontakt zu kommen. Wer Anschluss sucht, findet ihn wirklich schnell.</a:t>
            </a:r>
          </a:p>
          <a:p>
            <a:br>
              <a:rPr lang="de-DE" sz="1200" kern="1200" dirty="0">
                <a:solidFill>
                  <a:schemeClr val="tx1"/>
                </a:solidFill>
                <a:effectLst/>
                <a:latin typeface="+mn-lt"/>
                <a:ea typeface="+mn-ea"/>
                <a:cs typeface="+mn-cs"/>
              </a:rPr>
            </a:br>
            <a:endParaRPr lang="de-DE" sz="1200" kern="1200" dirty="0">
              <a:solidFill>
                <a:schemeClr val="tx1"/>
              </a:solidFill>
              <a:effectLst/>
              <a:latin typeface="+mn-lt"/>
              <a:ea typeface="+mn-ea"/>
              <a:cs typeface="+mn-cs"/>
            </a:endParaRPr>
          </a:p>
          <a:p>
            <a:r>
              <a:rPr lang="de-DE" sz="1200" b="1" kern="1200" dirty="0">
                <a:solidFill>
                  <a:schemeClr val="tx1"/>
                </a:solidFill>
                <a:effectLst/>
                <a:latin typeface="+mn-lt"/>
                <a:ea typeface="+mn-ea"/>
                <a:cs typeface="+mn-cs"/>
              </a:rPr>
              <a:t>FINANZEN</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Finanziell sollte man für ein Semester in New York gut planen. Die größten Kostenpunkte sind:</a:t>
            </a:r>
          </a:p>
          <a:p>
            <a:r>
              <a:rPr lang="de-DE" sz="1200" b="1" kern="1200" dirty="0">
                <a:solidFill>
                  <a:schemeClr val="tx1"/>
                </a:solidFill>
                <a:effectLst/>
                <a:latin typeface="+mn-lt"/>
                <a:ea typeface="+mn-ea"/>
                <a:cs typeface="+mn-cs"/>
              </a:rPr>
              <a:t>Miete:</a:t>
            </a:r>
            <a:r>
              <a:rPr lang="de-DE" sz="1200" kern="1200" dirty="0">
                <a:solidFill>
                  <a:schemeClr val="tx1"/>
                </a:solidFill>
                <a:effectLst/>
                <a:latin typeface="+mn-lt"/>
                <a:ea typeface="+mn-ea"/>
                <a:cs typeface="+mn-cs"/>
              </a:rPr>
              <a:t> Je nach Unterkunft liegt diese zwischen </a:t>
            </a:r>
            <a:r>
              <a:rPr lang="de-DE" sz="1200" b="1" kern="1200" dirty="0">
                <a:solidFill>
                  <a:schemeClr val="tx1"/>
                </a:solidFill>
                <a:effectLst/>
                <a:latin typeface="+mn-lt"/>
                <a:ea typeface="+mn-ea"/>
                <a:cs typeface="+mn-cs"/>
              </a:rPr>
              <a:t>1200 und 1800 Dollar</a:t>
            </a:r>
            <a:r>
              <a:rPr lang="de-DE" sz="1200" kern="1200" dirty="0">
                <a:solidFill>
                  <a:schemeClr val="tx1"/>
                </a:solidFill>
                <a:effectLst/>
                <a:latin typeface="+mn-lt"/>
                <a:ea typeface="+mn-ea"/>
                <a:cs typeface="+mn-cs"/>
              </a:rPr>
              <a:t> im Monat.</a:t>
            </a:r>
          </a:p>
          <a:p>
            <a:r>
              <a:rPr lang="de-DE" sz="1200" b="1" kern="1200" dirty="0">
                <a:solidFill>
                  <a:schemeClr val="tx1"/>
                </a:solidFill>
                <a:effectLst/>
                <a:latin typeface="+mn-lt"/>
                <a:ea typeface="+mn-ea"/>
                <a:cs typeface="+mn-cs"/>
              </a:rPr>
              <a:t>Lebensunterhalt:</a:t>
            </a:r>
            <a:r>
              <a:rPr lang="de-DE" sz="1200" kern="1200" dirty="0">
                <a:solidFill>
                  <a:schemeClr val="tx1"/>
                </a:solidFill>
                <a:effectLst/>
                <a:latin typeface="+mn-lt"/>
                <a:ea typeface="+mn-ea"/>
                <a:cs typeface="+mn-cs"/>
              </a:rPr>
              <a:t> Lebensmittel und Alltagsprodukte sind in New York generell teurer. Auch wenn man selbst kocht, kommt man etwas teurer weg als in Deutschland – wobei Geschäfte wie </a:t>
            </a:r>
            <a:r>
              <a:rPr lang="de-DE" sz="1200" b="1" kern="1200" dirty="0">
                <a:solidFill>
                  <a:schemeClr val="tx1"/>
                </a:solidFill>
                <a:effectLst/>
                <a:latin typeface="+mn-lt"/>
                <a:ea typeface="+mn-ea"/>
                <a:cs typeface="+mn-cs"/>
              </a:rPr>
              <a:t>Trader </a:t>
            </a:r>
            <a:r>
              <a:rPr lang="de-DE" sz="1200" b="1" kern="1200" dirty="0" err="1">
                <a:solidFill>
                  <a:schemeClr val="tx1"/>
                </a:solidFill>
                <a:effectLst/>
                <a:latin typeface="+mn-lt"/>
                <a:ea typeface="+mn-ea"/>
                <a:cs typeface="+mn-cs"/>
              </a:rPr>
              <a:t>Joe’s</a:t>
            </a:r>
            <a:r>
              <a:rPr lang="de-DE" sz="1200" kern="1200" dirty="0">
                <a:solidFill>
                  <a:schemeClr val="tx1"/>
                </a:solidFill>
                <a:effectLst/>
                <a:latin typeface="+mn-lt"/>
                <a:ea typeface="+mn-ea"/>
                <a:cs typeface="+mn-cs"/>
              </a:rPr>
              <a:t> günstiger sind als andere.</a:t>
            </a:r>
          </a:p>
          <a:p>
            <a:r>
              <a:rPr lang="de-DE" sz="1200" b="1" kern="1200" dirty="0">
                <a:solidFill>
                  <a:schemeClr val="tx1"/>
                </a:solidFill>
                <a:effectLst/>
                <a:latin typeface="+mn-lt"/>
                <a:ea typeface="+mn-ea"/>
                <a:cs typeface="+mn-cs"/>
              </a:rPr>
              <a:t>Mensa und </a:t>
            </a:r>
            <a:r>
              <a:rPr lang="de-DE" sz="1200" b="1" kern="1200" dirty="0" err="1">
                <a:solidFill>
                  <a:schemeClr val="tx1"/>
                </a:solidFill>
                <a:effectLst/>
                <a:latin typeface="+mn-lt"/>
                <a:ea typeface="+mn-ea"/>
                <a:cs typeface="+mn-cs"/>
              </a:rPr>
              <a:t>Mealplan</a:t>
            </a:r>
            <a:r>
              <a:rPr lang="de-DE" sz="1200" b="1" kern="1200" dirty="0">
                <a:solidFill>
                  <a:schemeClr val="tx1"/>
                </a:solidFill>
                <a:effectLst/>
                <a:latin typeface="+mn-lt"/>
                <a:ea typeface="+mn-ea"/>
                <a:cs typeface="+mn-cs"/>
              </a:rPr>
              <a:t>:</a:t>
            </a:r>
            <a:r>
              <a:rPr lang="de-DE" sz="1200" kern="1200" dirty="0">
                <a:solidFill>
                  <a:schemeClr val="tx1"/>
                </a:solidFill>
                <a:effectLst/>
                <a:latin typeface="+mn-lt"/>
                <a:ea typeface="+mn-ea"/>
                <a:cs typeface="+mn-cs"/>
              </a:rPr>
              <a:t> Wer will, kann einen </a:t>
            </a:r>
            <a:r>
              <a:rPr lang="de-DE" sz="1200" kern="1200" dirty="0" err="1">
                <a:solidFill>
                  <a:schemeClr val="tx1"/>
                </a:solidFill>
                <a:effectLst/>
                <a:latin typeface="+mn-lt"/>
                <a:ea typeface="+mn-ea"/>
                <a:cs typeface="+mn-cs"/>
              </a:rPr>
              <a:t>Mealplan</a:t>
            </a:r>
            <a:r>
              <a:rPr lang="de-DE" sz="1200" kern="1200" dirty="0">
                <a:solidFill>
                  <a:schemeClr val="tx1"/>
                </a:solidFill>
                <a:effectLst/>
                <a:latin typeface="+mn-lt"/>
                <a:ea typeface="+mn-ea"/>
                <a:cs typeface="+mn-cs"/>
              </a:rPr>
              <a:t> nutzen und in der Mensa essen.</a:t>
            </a:r>
          </a:p>
          <a:p>
            <a:r>
              <a:rPr lang="de-DE" sz="1200" b="1" kern="1200" dirty="0">
                <a:solidFill>
                  <a:schemeClr val="tx1"/>
                </a:solidFill>
                <a:effectLst/>
                <a:latin typeface="+mn-lt"/>
                <a:ea typeface="+mn-ea"/>
                <a:cs typeface="+mn-cs"/>
              </a:rPr>
              <a:t>Aktivitäten:</a:t>
            </a:r>
            <a:r>
              <a:rPr lang="de-DE" sz="1200" kern="1200" dirty="0">
                <a:solidFill>
                  <a:schemeClr val="tx1"/>
                </a:solidFill>
                <a:effectLst/>
                <a:latin typeface="+mn-lt"/>
                <a:ea typeface="+mn-ea"/>
                <a:cs typeface="+mn-cs"/>
              </a:rPr>
              <a:t> Veranstaltungen, Freizeitangebote oder Sportkurse können zusätzlich ins Geld gehen, auch wenn viele Angebote kostenlos sind.</a:t>
            </a:r>
          </a:p>
          <a:p>
            <a:r>
              <a:rPr lang="de-DE" sz="1200" b="1" kern="1200" dirty="0">
                <a:solidFill>
                  <a:schemeClr val="tx1"/>
                </a:solidFill>
                <a:effectLst/>
                <a:latin typeface="+mn-lt"/>
                <a:ea typeface="+mn-ea"/>
                <a:cs typeface="+mn-cs"/>
              </a:rPr>
              <a:t>Transport:</a:t>
            </a:r>
            <a:r>
              <a:rPr lang="de-DE" sz="1200" kern="1200" dirty="0">
                <a:solidFill>
                  <a:schemeClr val="tx1"/>
                </a:solidFill>
                <a:effectLst/>
                <a:latin typeface="+mn-lt"/>
                <a:ea typeface="+mn-ea"/>
                <a:cs typeface="+mn-cs"/>
              </a:rPr>
              <a:t> Die wichtigste Kostenposition ist die </a:t>
            </a:r>
            <a:r>
              <a:rPr lang="de-DE" sz="1200" b="1" kern="1200" dirty="0" err="1">
                <a:solidFill>
                  <a:schemeClr val="tx1"/>
                </a:solidFill>
                <a:effectLst/>
                <a:latin typeface="+mn-lt"/>
                <a:ea typeface="+mn-ea"/>
                <a:cs typeface="+mn-cs"/>
              </a:rPr>
              <a:t>MetroCard</a:t>
            </a:r>
            <a:r>
              <a:rPr lang="de-DE" sz="1200" kern="1200" dirty="0">
                <a:solidFill>
                  <a:schemeClr val="tx1"/>
                </a:solidFill>
                <a:effectLst/>
                <a:latin typeface="+mn-lt"/>
                <a:ea typeface="+mn-ea"/>
                <a:cs typeface="+mn-cs"/>
              </a:rPr>
              <a:t> für die U-Bahn, die man im Alltag ständig nutzt.</a:t>
            </a:r>
          </a:p>
          <a:p>
            <a:r>
              <a:rPr lang="de-DE" sz="1200" kern="1200" dirty="0">
                <a:solidFill>
                  <a:schemeClr val="tx1"/>
                </a:solidFill>
                <a:effectLst/>
                <a:latin typeface="+mn-lt"/>
                <a:ea typeface="+mn-ea"/>
                <a:cs typeface="+mn-cs"/>
              </a:rPr>
              <a:t>Insgesamt sollte man, zusätzlich zur Miete, mit </a:t>
            </a:r>
            <a:r>
              <a:rPr lang="de-DE" sz="1200" b="1" kern="1200" dirty="0">
                <a:solidFill>
                  <a:schemeClr val="tx1"/>
                </a:solidFill>
                <a:effectLst/>
                <a:latin typeface="+mn-lt"/>
                <a:ea typeface="+mn-ea"/>
                <a:cs typeface="+mn-cs"/>
              </a:rPr>
              <a:t>etwa 500 bis 700 Dollar monatlich</a:t>
            </a:r>
            <a:r>
              <a:rPr lang="de-DE" sz="1200" kern="1200" dirty="0">
                <a:solidFill>
                  <a:schemeClr val="tx1"/>
                </a:solidFill>
                <a:effectLst/>
                <a:latin typeface="+mn-lt"/>
                <a:ea typeface="+mn-ea"/>
                <a:cs typeface="+mn-cs"/>
              </a:rPr>
              <a:t> für Alltag, Essen und Freizeit rechnen. Mit etwas Budgetplanung ist das gut machbar, aber man sollte die Preise nicht unterschätzen.</a:t>
            </a:r>
          </a:p>
          <a:p>
            <a:br>
              <a:rPr lang="de-DE" sz="1200" kern="1200" dirty="0">
                <a:solidFill>
                  <a:schemeClr val="tx1"/>
                </a:solidFill>
                <a:effectLst/>
                <a:latin typeface="+mn-lt"/>
                <a:ea typeface="+mn-ea"/>
                <a:cs typeface="+mn-cs"/>
              </a:rPr>
            </a:br>
            <a:endParaRPr lang="de-DE" sz="1200" kern="1200" dirty="0">
              <a:solidFill>
                <a:schemeClr val="tx1"/>
              </a:solidFill>
              <a:effectLst/>
              <a:latin typeface="+mn-lt"/>
              <a:ea typeface="+mn-ea"/>
              <a:cs typeface="+mn-cs"/>
            </a:endParaRPr>
          </a:p>
          <a:p>
            <a:r>
              <a:rPr lang="de-DE" sz="1200" b="1" kern="1200" dirty="0">
                <a:solidFill>
                  <a:schemeClr val="tx1"/>
                </a:solidFill>
                <a:effectLst/>
                <a:latin typeface="+mn-lt"/>
                <a:ea typeface="+mn-ea"/>
                <a:cs typeface="+mn-cs"/>
              </a:rPr>
              <a:t>ORGANISATORISCHES</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Für organisatorische Fragen gibt es eine zentrale Ansprechpartnerin am Teachers College: </a:t>
            </a:r>
            <a:r>
              <a:rPr lang="de-DE" sz="1200" b="1" kern="1200" dirty="0">
                <a:solidFill>
                  <a:schemeClr val="tx1"/>
                </a:solidFill>
                <a:effectLst/>
                <a:latin typeface="+mn-lt"/>
                <a:ea typeface="+mn-ea"/>
                <a:cs typeface="+mn-cs"/>
              </a:rPr>
              <a:t>Jasmin</a:t>
            </a:r>
            <a:r>
              <a:rPr lang="de-DE" sz="1200" kern="1200" dirty="0">
                <a:solidFill>
                  <a:schemeClr val="tx1"/>
                </a:solidFill>
                <a:effectLst/>
                <a:latin typeface="+mn-lt"/>
                <a:ea typeface="+mn-ea"/>
                <a:cs typeface="+mn-cs"/>
              </a:rPr>
              <a:t>. Sie unterstützt vor allem internationale Studierende bei allen formalen Schritten.</a:t>
            </a:r>
          </a:p>
          <a:p>
            <a:r>
              <a:rPr lang="de-DE" sz="1200" kern="1200" dirty="0">
                <a:solidFill>
                  <a:schemeClr val="tx1"/>
                </a:solidFill>
                <a:effectLst/>
                <a:latin typeface="+mn-lt"/>
                <a:ea typeface="+mn-ea"/>
                <a:cs typeface="+mn-cs"/>
              </a:rPr>
              <a:t>Ein paar organisatorische Punkte, die wichtig sind:</a:t>
            </a:r>
          </a:p>
          <a:p>
            <a:r>
              <a:rPr lang="de-DE" sz="1200" b="1" kern="1200" dirty="0">
                <a:solidFill>
                  <a:schemeClr val="tx1"/>
                </a:solidFill>
                <a:effectLst/>
                <a:latin typeface="+mn-lt"/>
                <a:ea typeface="+mn-ea"/>
                <a:cs typeface="+mn-cs"/>
              </a:rPr>
              <a:t>Workload:</a:t>
            </a:r>
            <a:r>
              <a:rPr lang="de-DE" sz="1200" kern="1200" dirty="0">
                <a:solidFill>
                  <a:schemeClr val="tx1"/>
                </a:solidFill>
                <a:effectLst/>
                <a:latin typeface="+mn-lt"/>
                <a:ea typeface="+mn-ea"/>
                <a:cs typeface="+mn-cs"/>
              </a:rPr>
              <a:t> Der Arbeitsaufwand ist spürbar höher als in vielen deutschen Seminaren, da man über das Semester hinweg regelmäßig Papers, </a:t>
            </a:r>
            <a:r>
              <a:rPr lang="de-DE" sz="1200" kern="1200" dirty="0" err="1">
                <a:solidFill>
                  <a:schemeClr val="tx1"/>
                </a:solidFill>
                <a:effectLst/>
                <a:latin typeface="+mn-lt"/>
                <a:ea typeface="+mn-ea"/>
                <a:cs typeface="+mn-cs"/>
              </a:rPr>
              <a:t>Assignments</a:t>
            </a:r>
            <a:r>
              <a:rPr lang="de-DE" sz="1200" kern="1200" dirty="0">
                <a:solidFill>
                  <a:schemeClr val="tx1"/>
                </a:solidFill>
                <a:effectLst/>
                <a:latin typeface="+mn-lt"/>
                <a:ea typeface="+mn-ea"/>
                <a:cs typeface="+mn-cs"/>
              </a:rPr>
              <a:t> und kleinere Aufgaben abgibt.</a:t>
            </a:r>
          </a:p>
          <a:p>
            <a:r>
              <a:rPr lang="de-DE" sz="1200" b="1" kern="1200" dirty="0">
                <a:solidFill>
                  <a:schemeClr val="tx1"/>
                </a:solidFill>
                <a:effectLst/>
                <a:latin typeface="+mn-lt"/>
                <a:ea typeface="+mn-ea"/>
                <a:cs typeface="+mn-cs"/>
              </a:rPr>
              <a:t>Visum:</a:t>
            </a:r>
            <a:endParaRPr lang="de-DE" sz="1200" kern="1200" dirty="0">
              <a:solidFill>
                <a:schemeClr val="tx1"/>
              </a:solidFill>
              <a:effectLst/>
              <a:latin typeface="+mn-lt"/>
              <a:ea typeface="+mn-ea"/>
              <a:cs typeface="+mn-cs"/>
            </a:endParaRPr>
          </a:p>
          <a:p>
            <a:pPr lvl="1"/>
            <a:r>
              <a:rPr lang="de-DE" sz="1200" kern="1200" dirty="0">
                <a:solidFill>
                  <a:schemeClr val="tx1"/>
                </a:solidFill>
                <a:effectLst/>
                <a:latin typeface="+mn-lt"/>
                <a:ea typeface="+mn-ea"/>
                <a:cs typeface="+mn-cs"/>
              </a:rPr>
              <a:t>Das Visum wurde bei mir in Frankfurt beantragt.</a:t>
            </a:r>
          </a:p>
          <a:p>
            <a:pPr lvl="1"/>
            <a:r>
              <a:rPr lang="de-DE" sz="1200" kern="1200" dirty="0">
                <a:solidFill>
                  <a:schemeClr val="tx1"/>
                </a:solidFill>
                <a:effectLst/>
                <a:latin typeface="+mn-lt"/>
                <a:ea typeface="+mn-ea"/>
                <a:cs typeface="+mn-cs"/>
              </a:rPr>
              <a:t>Nach Ende des Semesters darf man </a:t>
            </a:r>
            <a:r>
              <a:rPr lang="de-DE" sz="1200" b="1" kern="1200" dirty="0">
                <a:solidFill>
                  <a:schemeClr val="tx1"/>
                </a:solidFill>
                <a:effectLst/>
                <a:latin typeface="+mn-lt"/>
                <a:ea typeface="+mn-ea"/>
                <a:cs typeface="+mn-cs"/>
              </a:rPr>
              <a:t>noch 30 Tage im Land bleiben</a:t>
            </a:r>
            <a:r>
              <a:rPr lang="de-DE" sz="1200" kern="1200" dirty="0">
                <a:solidFill>
                  <a:schemeClr val="tx1"/>
                </a:solidFill>
                <a:effectLst/>
                <a:latin typeface="+mn-lt"/>
                <a:ea typeface="+mn-ea"/>
                <a:cs typeface="+mn-cs"/>
              </a:rPr>
              <a:t> – wichtig, falls man reisen möchte.</a:t>
            </a:r>
          </a:p>
          <a:p>
            <a:pPr lvl="1"/>
            <a:r>
              <a:rPr lang="de-DE" sz="1200" kern="1200" dirty="0">
                <a:solidFill>
                  <a:schemeClr val="tx1"/>
                </a:solidFill>
                <a:effectLst/>
                <a:latin typeface="+mn-lt"/>
                <a:ea typeface="+mn-ea"/>
                <a:cs typeface="+mn-cs"/>
              </a:rPr>
              <a:t>Man kann während des Semesters das Land jederzeit verlassen.</a:t>
            </a:r>
          </a:p>
          <a:p>
            <a:pPr lvl="1"/>
            <a:r>
              <a:rPr lang="de-DE" sz="1200" kern="1200" dirty="0">
                <a:solidFill>
                  <a:schemeClr val="tx1"/>
                </a:solidFill>
                <a:effectLst/>
                <a:latin typeface="+mn-lt"/>
                <a:ea typeface="+mn-ea"/>
                <a:cs typeface="+mn-cs"/>
              </a:rPr>
              <a:t>Allerdings gilt: Mit dem Visum, das ich hatte, durfte man nach dem Verlassen </a:t>
            </a:r>
            <a:r>
              <a:rPr lang="de-DE" sz="1200" b="1" kern="1200" dirty="0">
                <a:solidFill>
                  <a:schemeClr val="tx1"/>
                </a:solidFill>
                <a:effectLst/>
                <a:latin typeface="+mn-lt"/>
                <a:ea typeface="+mn-ea"/>
                <a:cs typeface="+mn-cs"/>
              </a:rPr>
              <a:t>nicht erneut einreisen</a:t>
            </a:r>
            <a:r>
              <a:rPr lang="de-DE" sz="1200" kern="1200" dirty="0">
                <a:solidFill>
                  <a:schemeClr val="tx1"/>
                </a:solidFill>
                <a:effectLst/>
                <a:latin typeface="+mn-lt"/>
                <a:ea typeface="+mn-ea"/>
                <a:cs typeface="+mn-cs"/>
              </a:rPr>
              <a:t>. Das sollte man vorher unbedingt prüfen.</a:t>
            </a:r>
          </a:p>
          <a:p>
            <a:r>
              <a:rPr lang="de-DE" sz="1200" b="1" kern="1200" dirty="0">
                <a:solidFill>
                  <a:schemeClr val="tx1"/>
                </a:solidFill>
                <a:effectLst/>
                <a:latin typeface="+mn-lt"/>
                <a:ea typeface="+mn-ea"/>
                <a:cs typeface="+mn-cs"/>
              </a:rPr>
              <a:t>Wohnungssuche:</a:t>
            </a:r>
            <a:r>
              <a:rPr lang="de-DE" sz="1200" kern="1200" dirty="0">
                <a:solidFill>
                  <a:schemeClr val="tx1"/>
                </a:solidFill>
                <a:effectLst/>
                <a:latin typeface="+mn-lt"/>
                <a:ea typeface="+mn-ea"/>
                <a:cs typeface="+mn-cs"/>
              </a:rPr>
              <a:t> Diese sollte so früh wie möglich beginnen, da der Markt schnell ist.</a:t>
            </a:r>
          </a:p>
          <a:p>
            <a:r>
              <a:rPr lang="de-DE" sz="1200" b="1" kern="1200" dirty="0">
                <a:solidFill>
                  <a:schemeClr val="tx1"/>
                </a:solidFill>
                <a:effectLst/>
                <a:latin typeface="+mn-lt"/>
                <a:ea typeface="+mn-ea"/>
                <a:cs typeface="+mn-cs"/>
              </a:rPr>
              <a:t>Flüge:</a:t>
            </a:r>
            <a:r>
              <a:rPr lang="de-DE" sz="1200" kern="1200" dirty="0">
                <a:solidFill>
                  <a:schemeClr val="tx1"/>
                </a:solidFill>
                <a:effectLst/>
                <a:latin typeface="+mn-lt"/>
                <a:ea typeface="+mn-ea"/>
                <a:cs typeface="+mn-cs"/>
              </a:rPr>
              <a:t> Lohnt sich ebenfalls, rechtzeitig zu buchen.</a:t>
            </a:r>
          </a:p>
          <a:p>
            <a:r>
              <a:rPr lang="de-DE" sz="1200" b="1" kern="1200" dirty="0">
                <a:solidFill>
                  <a:schemeClr val="tx1"/>
                </a:solidFill>
                <a:effectLst/>
                <a:latin typeface="+mn-lt"/>
                <a:ea typeface="+mn-ea"/>
                <a:cs typeface="+mn-cs"/>
              </a:rPr>
              <a:t>Kurswahl:</a:t>
            </a:r>
            <a:r>
              <a:rPr lang="de-DE" sz="1200" kern="1200" dirty="0">
                <a:solidFill>
                  <a:schemeClr val="tx1"/>
                </a:solidFill>
                <a:effectLst/>
                <a:latin typeface="+mn-lt"/>
                <a:ea typeface="+mn-ea"/>
                <a:cs typeface="+mn-cs"/>
              </a:rPr>
              <a:t> Diese passiert relativ knapp vor Semesterbeginn. Man muss also etwas flexibel sein, bekommt aber gute Unterstützung dabei. Ihr macht die Kurswahl über Jazmin </a:t>
            </a:r>
            <a:r>
              <a:rPr lang="de-DE" sz="1200" kern="1200" dirty="0" err="1">
                <a:solidFill>
                  <a:schemeClr val="tx1"/>
                </a:solidFill>
                <a:effectLst/>
                <a:latin typeface="+mn-lt"/>
                <a:ea typeface="+mn-ea"/>
                <a:cs typeface="+mn-cs"/>
              </a:rPr>
              <a:t>Guadardo</a:t>
            </a:r>
            <a:endParaRPr lang="de-DE" sz="1200" kern="1200" dirty="0">
              <a:solidFill>
                <a:schemeClr val="tx1"/>
              </a:solidFill>
              <a:effectLst/>
              <a:latin typeface="+mn-lt"/>
              <a:ea typeface="+mn-ea"/>
              <a:cs typeface="+mn-cs"/>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Es </a:t>
            </a:r>
            <a:r>
              <a:rPr lang="en-US" dirty="0" err="1"/>
              <a:t>gibt</a:t>
            </a:r>
            <a:r>
              <a:rPr lang="en-US" dirty="0"/>
              <a:t> </a:t>
            </a:r>
            <a:r>
              <a:rPr lang="en-US" dirty="0" err="1"/>
              <a:t>keinen</a:t>
            </a:r>
            <a:r>
              <a:rPr lang="en-US" dirty="0"/>
              <a:t> </a:t>
            </a:r>
            <a:r>
              <a:rPr lang="en-US" dirty="0" err="1"/>
              <a:t>Anspruch</a:t>
            </a:r>
            <a:r>
              <a:rPr lang="en-US" dirty="0"/>
              <a:t> auf </a:t>
            </a:r>
            <a:r>
              <a:rPr lang="en-US" dirty="0" err="1"/>
              <a:t>Studentenwohnheime</a:t>
            </a:r>
            <a:r>
              <a:rPr lang="en-US" dirty="0"/>
              <a:t>. </a:t>
            </a:r>
            <a:r>
              <a:rPr lang="en-US" dirty="0" err="1"/>
              <a:t>Plätze</a:t>
            </a:r>
            <a:r>
              <a:rPr lang="en-US" dirty="0"/>
              <a:t> </a:t>
            </a:r>
            <a:r>
              <a:rPr lang="en-US" dirty="0" err="1"/>
              <a:t>werden</a:t>
            </a:r>
            <a:r>
              <a:rPr lang="en-US" dirty="0"/>
              <a:t> in </a:t>
            </a:r>
            <a:r>
              <a:rPr lang="en-US" dirty="0" err="1"/>
              <a:t>einer</a:t>
            </a:r>
            <a:r>
              <a:rPr lang="en-US" dirty="0"/>
              <a:t> Art </a:t>
            </a:r>
            <a:r>
              <a:rPr lang="en-US" dirty="0" err="1"/>
              <a:t>Lotterie</a:t>
            </a:r>
            <a:r>
              <a:rPr lang="en-US" dirty="0"/>
              <a:t> </a:t>
            </a:r>
            <a:r>
              <a:rPr lang="en-US" dirty="0" err="1"/>
              <a:t>verlost</a:t>
            </a:r>
            <a:r>
              <a:rPr lang="en-US" dirty="0"/>
              <a:t>. </a:t>
            </a:r>
          </a:p>
          <a:p>
            <a:r>
              <a:rPr lang="en-US" dirty="0" err="1"/>
              <a:t>Wahrscheinlich</a:t>
            </a:r>
            <a:r>
              <a:rPr lang="en-US" dirty="0"/>
              <a:t> </a:t>
            </a:r>
            <a:r>
              <a:rPr lang="en-US" dirty="0" err="1"/>
              <a:t>müsst</a:t>
            </a:r>
            <a:r>
              <a:rPr lang="en-US" dirty="0"/>
              <a:t> </a:t>
            </a:r>
            <a:r>
              <a:rPr lang="en-US" dirty="0" err="1"/>
              <a:t>ihr</a:t>
            </a:r>
            <a:r>
              <a:rPr lang="en-US" dirty="0"/>
              <a:t> </a:t>
            </a:r>
            <a:r>
              <a:rPr lang="en-US" dirty="0" err="1"/>
              <a:t>euch</a:t>
            </a:r>
            <a:r>
              <a:rPr lang="en-US" dirty="0"/>
              <a:t> auf dem </a:t>
            </a:r>
            <a:r>
              <a:rPr lang="en-US" dirty="0" err="1"/>
              <a:t>freien</a:t>
            </a:r>
            <a:r>
              <a:rPr lang="en-US" dirty="0"/>
              <a:t> Markt </a:t>
            </a:r>
            <a:r>
              <a:rPr lang="en-US" dirty="0" err="1"/>
              <a:t>eine</a:t>
            </a:r>
            <a:r>
              <a:rPr lang="en-US" dirty="0"/>
              <a:t> </a:t>
            </a:r>
            <a:r>
              <a:rPr lang="en-US" dirty="0" err="1"/>
              <a:t>Wohnung</a:t>
            </a:r>
            <a:r>
              <a:rPr lang="en-US" dirty="0"/>
              <a:t> </a:t>
            </a:r>
            <a:r>
              <a:rPr lang="en-US" dirty="0" err="1"/>
              <a:t>suchen</a:t>
            </a:r>
            <a:r>
              <a:rPr lang="en-US" dirty="0"/>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de-DE" sz="1200" b="0" i="0" u="none" strike="noStrike" kern="1200" dirty="0">
                <a:solidFill>
                  <a:schemeClr val="tx1"/>
                </a:solidFill>
                <a:effectLst/>
                <a:latin typeface="+mn-lt"/>
                <a:ea typeface="+mn-ea"/>
                <a:cs typeface="+mn-cs"/>
              </a:rPr>
              <a:t>Was die </a:t>
            </a:r>
            <a:r>
              <a:rPr lang="de-DE" sz="1200" b="1" i="0" u="none" strike="noStrike" kern="1200" dirty="0">
                <a:solidFill>
                  <a:schemeClr val="tx1"/>
                </a:solidFill>
                <a:effectLst/>
                <a:latin typeface="+mn-lt"/>
                <a:ea typeface="+mn-ea"/>
                <a:cs typeface="+mn-cs"/>
              </a:rPr>
              <a:t>politische Situation in den USA</a:t>
            </a:r>
            <a:r>
              <a:rPr lang="de-DE" sz="1200" b="0" i="0" u="none" strike="noStrike" kern="1200" dirty="0">
                <a:solidFill>
                  <a:schemeClr val="tx1"/>
                </a:solidFill>
                <a:effectLst/>
                <a:latin typeface="+mn-lt"/>
                <a:ea typeface="+mn-ea"/>
                <a:cs typeface="+mn-cs"/>
              </a:rPr>
              <a:t> betrifft, ist es natürlich so, dass das gesellschaftliche und politische Klima insgesamt angespannter ist als in vielen europäischen Ländern. Man liest viel darüber in den Medien, und man weiß, dass in einigen Bundesstaaten bestimmte politische Entwicklungen kritisch sind.</a:t>
            </a:r>
          </a:p>
          <a:p>
            <a:r>
              <a:rPr lang="de-DE" sz="1200" b="0" i="0" u="none" strike="noStrike" kern="1200" dirty="0">
                <a:solidFill>
                  <a:schemeClr val="tx1"/>
                </a:solidFill>
                <a:effectLst/>
                <a:latin typeface="+mn-lt"/>
                <a:ea typeface="+mn-ea"/>
                <a:cs typeface="+mn-cs"/>
              </a:rPr>
              <a:t>In meinem persönlichen Alltag in New York und am Teachers College habe ich davon jedoch </a:t>
            </a:r>
            <a:r>
              <a:rPr lang="de-DE" sz="1200" b="1" i="0" u="none" strike="noStrike" kern="1200" dirty="0">
                <a:solidFill>
                  <a:schemeClr val="tx1"/>
                </a:solidFill>
                <a:effectLst/>
                <a:latin typeface="+mn-lt"/>
                <a:ea typeface="+mn-ea"/>
                <a:cs typeface="+mn-cs"/>
              </a:rPr>
              <a:t>so gut wie nichts direkt mitbekommen</a:t>
            </a:r>
            <a:r>
              <a:rPr lang="de-DE" sz="1200" b="0" i="0" u="none" strike="noStrike" kern="1200" dirty="0">
                <a:solidFill>
                  <a:schemeClr val="tx1"/>
                </a:solidFill>
                <a:effectLst/>
                <a:latin typeface="+mn-lt"/>
                <a:ea typeface="+mn-ea"/>
                <a:cs typeface="+mn-cs"/>
              </a:rPr>
              <a:t>. Die Stadt selbst ist sehr offen, progressiv und divers. Auch die Universität ist politisch aktiv – vor allem die Studierenden engagieren sich stark, diskutieren viel und sind sehr aufgeklärt. Diese politische Aktivität hat aber nie als belastend oder angespannt gewirkt, sondern eher als reflektiert und respektvoll.</a:t>
            </a:r>
          </a:p>
          <a:p>
            <a:r>
              <a:rPr lang="de-DE" sz="1200" b="0" i="0" u="none" strike="noStrike" kern="1200" dirty="0">
                <a:solidFill>
                  <a:schemeClr val="tx1"/>
                </a:solidFill>
                <a:effectLst/>
                <a:latin typeface="+mn-lt"/>
                <a:ea typeface="+mn-ea"/>
                <a:cs typeface="+mn-cs"/>
              </a:rPr>
              <a:t>Es gab während meiner gesamten Zeit dort </a:t>
            </a:r>
            <a:r>
              <a:rPr lang="de-DE" sz="1200" b="1" i="0" u="none" strike="noStrike" kern="1200" dirty="0">
                <a:solidFill>
                  <a:schemeClr val="tx1"/>
                </a:solidFill>
                <a:effectLst/>
                <a:latin typeface="+mn-lt"/>
                <a:ea typeface="+mn-ea"/>
                <a:cs typeface="+mn-cs"/>
              </a:rPr>
              <a:t>keinerlei Probleme</a:t>
            </a:r>
            <a:r>
              <a:rPr lang="de-DE" sz="1200" b="0" i="0" u="none" strike="noStrike" kern="1200" dirty="0">
                <a:solidFill>
                  <a:schemeClr val="tx1"/>
                </a:solidFill>
                <a:effectLst/>
                <a:latin typeface="+mn-lt"/>
                <a:ea typeface="+mn-ea"/>
                <a:cs typeface="+mn-cs"/>
              </a:rPr>
              <a:t>, die in irgendeiner Verbindung zur politischen Großlage gestanden hätten.</a:t>
            </a:r>
          </a:p>
          <a:p>
            <a:r>
              <a:rPr lang="de-DE" sz="1200" b="0" i="0" u="none" strike="noStrike" kern="1200" dirty="0">
                <a:solidFill>
                  <a:schemeClr val="tx1"/>
                </a:solidFill>
                <a:effectLst/>
                <a:latin typeface="+mn-lt"/>
                <a:ea typeface="+mn-ea"/>
                <a:cs typeface="+mn-cs"/>
              </a:rPr>
              <a:t>Zur </a:t>
            </a:r>
            <a:r>
              <a:rPr lang="de-DE" sz="1200" b="1" i="0" u="none" strike="noStrike" kern="1200" dirty="0">
                <a:solidFill>
                  <a:schemeClr val="tx1"/>
                </a:solidFill>
                <a:effectLst/>
                <a:latin typeface="+mn-lt"/>
                <a:ea typeface="+mn-ea"/>
                <a:cs typeface="+mn-cs"/>
              </a:rPr>
              <a:t>Situation für queere Personen</a:t>
            </a:r>
            <a:r>
              <a:rPr lang="de-DE" sz="1200" b="0" i="0" u="none" strike="noStrike" kern="1200" dirty="0">
                <a:solidFill>
                  <a:schemeClr val="tx1"/>
                </a:solidFill>
                <a:effectLst/>
                <a:latin typeface="+mn-lt"/>
                <a:ea typeface="+mn-ea"/>
                <a:cs typeface="+mn-cs"/>
              </a:rPr>
              <a:t> kann ich ebenfalls nur Positives sagen. Nach meinem Empfinden war die Atmosphäre komplett normal, sicher und unkompliziert. Queere Personen waren auf dem Campus absolut sichtbar, akzeptiert und integriert – sei es in Kursen, in studentischen Gruppen oder bei Veranstaltungen.</a:t>
            </a:r>
            <a:br>
              <a:rPr lang="de-DE" sz="1200" b="0" i="0" u="none" strike="noStrike" kern="1200" dirty="0">
                <a:solidFill>
                  <a:schemeClr val="tx1"/>
                </a:solidFill>
                <a:effectLst/>
                <a:latin typeface="+mn-lt"/>
                <a:ea typeface="+mn-ea"/>
                <a:cs typeface="+mn-cs"/>
              </a:rPr>
            </a:br>
            <a:r>
              <a:rPr lang="de-DE" sz="1200" b="0" i="0" u="none" strike="noStrike" kern="1200" dirty="0">
                <a:solidFill>
                  <a:schemeClr val="tx1"/>
                </a:solidFill>
                <a:effectLst/>
                <a:latin typeface="+mn-lt"/>
                <a:ea typeface="+mn-ea"/>
                <a:cs typeface="+mn-cs"/>
              </a:rPr>
              <a:t>Ich habe nie eine bedrohliche oder feindselige Stimmung wahrgenommen, weder auf dem Campus noch im Alltag in New York.</a:t>
            </a:r>
          </a:p>
          <a:p>
            <a:r>
              <a:rPr lang="de-DE" sz="1200" b="0" i="0" u="none" strike="noStrike" kern="1200" dirty="0">
                <a:solidFill>
                  <a:schemeClr val="tx1"/>
                </a:solidFill>
                <a:effectLst/>
                <a:latin typeface="+mn-lt"/>
                <a:ea typeface="+mn-ea"/>
                <a:cs typeface="+mn-cs"/>
              </a:rPr>
              <a:t>Insgesamt kann man also sagen: Trotz der angespannten politischen Lage im Land war die </a:t>
            </a:r>
            <a:r>
              <a:rPr lang="de-DE" sz="1200" b="1" i="0" u="none" strike="noStrike" kern="1200" dirty="0">
                <a:solidFill>
                  <a:schemeClr val="tx1"/>
                </a:solidFill>
                <a:effectLst/>
                <a:latin typeface="+mn-lt"/>
                <a:ea typeface="+mn-ea"/>
                <a:cs typeface="+mn-cs"/>
              </a:rPr>
              <a:t>Realität vor Ort am Teachers College und in New York sehr sicher, offen und respektvoll</a:t>
            </a:r>
            <a:r>
              <a:rPr lang="de-DE" sz="1200" b="0" i="0" u="none" strike="noStrike" kern="1200" dirty="0">
                <a:solidFill>
                  <a:schemeClr val="tx1"/>
                </a:solidFill>
                <a:effectLst/>
                <a:latin typeface="+mn-lt"/>
                <a:ea typeface="+mn-ea"/>
                <a:cs typeface="+mn-cs"/>
              </a:rPr>
              <a:t>, sowohl generell als auch speziell für queere Studierende.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de-DE" sz="1200" b="0" i="0" u="none" strike="noStrike" kern="1200" dirty="0">
                <a:solidFill>
                  <a:schemeClr val="tx1"/>
                </a:solidFill>
                <a:effectLst/>
                <a:latin typeface="+mn-lt"/>
                <a:ea typeface="+mn-ea"/>
                <a:cs typeface="+mn-cs"/>
              </a:rPr>
              <a:t>Mein Fazit ist sehr klar: </a:t>
            </a:r>
            <a:r>
              <a:rPr lang="de-DE" sz="1200" b="1" i="0" u="none" strike="noStrike" kern="1200" dirty="0">
                <a:solidFill>
                  <a:schemeClr val="tx1"/>
                </a:solidFill>
                <a:effectLst/>
                <a:latin typeface="+mn-lt"/>
                <a:ea typeface="+mn-ea"/>
                <a:cs typeface="+mn-cs"/>
              </a:rPr>
              <a:t>Macht es!</a:t>
            </a:r>
            <a:br>
              <a:rPr lang="de-DE" dirty="0"/>
            </a:br>
            <a:r>
              <a:rPr lang="de-DE" sz="1200" b="0" i="0" u="none" strike="noStrike" kern="1200" dirty="0">
                <a:solidFill>
                  <a:schemeClr val="tx1"/>
                </a:solidFill>
                <a:effectLst/>
                <a:latin typeface="+mn-lt"/>
                <a:ea typeface="+mn-ea"/>
                <a:cs typeface="+mn-cs"/>
              </a:rPr>
              <a:t>Das Semester am Teachers College war eine unglaublich bereichernde und besondere Erfahrung.</a:t>
            </a:r>
            <a:br>
              <a:rPr lang="de-DE" dirty="0"/>
            </a:br>
            <a:r>
              <a:rPr lang="de-DE" sz="1200" b="0" i="0" u="none" strike="noStrike" kern="1200" dirty="0">
                <a:solidFill>
                  <a:schemeClr val="tx1"/>
                </a:solidFill>
                <a:effectLst/>
                <a:latin typeface="+mn-lt"/>
                <a:ea typeface="+mn-ea"/>
                <a:cs typeface="+mn-cs"/>
              </a:rPr>
              <a:t>Ich habe akademisch, persönlich und kulturell enorm viel mitgenommen und kann den Aufenthalt wirklich nur empfehlen.</a:t>
            </a:r>
            <a:br>
              <a:rPr lang="de-DE" dirty="0"/>
            </a:br>
            <a:r>
              <a:rPr lang="de-DE" sz="1200" b="0" i="0" u="none" strike="noStrike" kern="1200" dirty="0">
                <a:solidFill>
                  <a:schemeClr val="tx1"/>
                </a:solidFill>
                <a:effectLst/>
                <a:latin typeface="+mn-lt"/>
                <a:ea typeface="+mn-ea"/>
                <a:cs typeface="+mn-cs"/>
              </a:rPr>
              <a:t>Wenn ihr Fragen habt oder Unterstützung braucht, könnt ihr euch jederzeit an mich wenden</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tc.columbia.edu/HOUSING/STUDENT-HOUSIN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s://residential.columbia.edu/OFFCAMPUSHOUSING" TargetMode="External"/><Relationship Id="rId4" Type="http://schemas.openxmlformats.org/officeDocument/2006/relationships/hyperlink" Target="https://www.housing.columbia.edu/"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7BACB"/>
        </a:solidFill>
        <a:effectLst/>
      </p:bgPr>
    </p:bg>
    <p:spTree>
      <p:nvGrpSpPr>
        <p:cNvPr id="1" name=""/>
        <p:cNvGrpSpPr/>
        <p:nvPr/>
      </p:nvGrpSpPr>
      <p:grpSpPr>
        <a:xfrm>
          <a:off x="0" y="0"/>
          <a:ext cx="0" cy="0"/>
          <a:chOff x="0" y="0"/>
          <a:chExt cx="0" cy="0"/>
        </a:xfrm>
      </p:grpSpPr>
      <p:sp>
        <p:nvSpPr>
          <p:cNvPr id="2" name="Freeform 2"/>
          <p:cNvSpPr/>
          <p:nvPr/>
        </p:nvSpPr>
        <p:spPr>
          <a:xfrm>
            <a:off x="761896" y="4846520"/>
            <a:ext cx="2243896" cy="2243896"/>
          </a:xfrm>
          <a:custGeom>
            <a:avLst/>
            <a:gdLst/>
            <a:ahLst/>
            <a:cxnLst/>
            <a:rect l="l" t="t" r="r" b="b"/>
            <a:pathLst>
              <a:path w="2243896" h="2243896">
                <a:moveTo>
                  <a:pt x="0" y="0"/>
                </a:moveTo>
                <a:lnTo>
                  <a:pt x="2243896" y="0"/>
                </a:lnTo>
                <a:lnTo>
                  <a:pt x="2243896" y="2243896"/>
                </a:lnTo>
                <a:lnTo>
                  <a:pt x="0" y="22438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dirty="0"/>
          </a:p>
        </p:txBody>
      </p:sp>
      <p:sp>
        <p:nvSpPr>
          <p:cNvPr id="3" name="Freeform 3"/>
          <p:cNvSpPr/>
          <p:nvPr/>
        </p:nvSpPr>
        <p:spPr>
          <a:xfrm>
            <a:off x="1181423" y="1114307"/>
            <a:ext cx="5812387" cy="7749849"/>
          </a:xfrm>
          <a:custGeom>
            <a:avLst/>
            <a:gdLst/>
            <a:ahLst/>
            <a:cxnLst/>
            <a:rect l="l" t="t" r="r" b="b"/>
            <a:pathLst>
              <a:path w="5812387" h="7749849">
                <a:moveTo>
                  <a:pt x="0" y="0"/>
                </a:moveTo>
                <a:lnTo>
                  <a:pt x="5812387" y="0"/>
                </a:lnTo>
                <a:lnTo>
                  <a:pt x="5812387" y="7749849"/>
                </a:lnTo>
                <a:lnTo>
                  <a:pt x="0" y="7749849"/>
                </a:lnTo>
                <a:lnTo>
                  <a:pt x="0" y="0"/>
                </a:lnTo>
                <a:close/>
              </a:path>
            </a:pathLst>
          </a:custGeom>
          <a:blipFill>
            <a:blip r:embed="rId4"/>
            <a:stretch>
              <a:fillRect/>
            </a:stretch>
          </a:blipFill>
        </p:spPr>
        <p:txBody>
          <a:bodyPr/>
          <a:lstStyle/>
          <a:p>
            <a:endParaRPr lang="de-DE" dirty="0"/>
          </a:p>
        </p:txBody>
      </p:sp>
      <p:grpSp>
        <p:nvGrpSpPr>
          <p:cNvPr id="4" name="Group 4"/>
          <p:cNvGrpSpPr/>
          <p:nvPr/>
        </p:nvGrpSpPr>
        <p:grpSpPr>
          <a:xfrm>
            <a:off x="8230067" y="2046611"/>
            <a:ext cx="9029233" cy="5885242"/>
            <a:chOff x="0" y="0"/>
            <a:chExt cx="12038978" cy="7846989"/>
          </a:xfrm>
        </p:grpSpPr>
        <p:sp>
          <p:nvSpPr>
            <p:cNvPr id="5" name="TextBox 5"/>
            <p:cNvSpPr txBox="1"/>
            <p:nvPr/>
          </p:nvSpPr>
          <p:spPr>
            <a:xfrm>
              <a:off x="0" y="1769516"/>
              <a:ext cx="12038978" cy="4152900"/>
            </a:xfrm>
            <a:prstGeom prst="rect">
              <a:avLst/>
            </a:prstGeom>
          </p:spPr>
          <p:txBody>
            <a:bodyPr lIns="0" tIns="0" rIns="0" bIns="0" rtlCol="0" anchor="t">
              <a:spAutoFit/>
            </a:bodyPr>
            <a:lstStyle/>
            <a:p>
              <a:pPr algn="l">
                <a:lnSpc>
                  <a:spcPts val="8189"/>
                </a:lnSpc>
              </a:pPr>
              <a:r>
                <a:rPr lang="en-US" sz="6825" b="1" dirty="0">
                  <a:solidFill>
                    <a:srgbClr val="FFFAF5"/>
                  </a:solidFill>
                  <a:latin typeface="HK Grotesk Bold"/>
                  <a:ea typeface="HK Grotesk Bold"/>
                  <a:cs typeface="HK Grotesk Bold"/>
                  <a:sym typeface="HK Grotesk Bold"/>
                </a:rPr>
                <a:t>Ein Semester am Teachers College - Columbia University</a:t>
              </a:r>
            </a:p>
          </p:txBody>
        </p:sp>
        <p:sp>
          <p:nvSpPr>
            <p:cNvPr id="6" name="TextBox 6"/>
            <p:cNvSpPr txBox="1"/>
            <p:nvPr/>
          </p:nvSpPr>
          <p:spPr>
            <a:xfrm>
              <a:off x="0" y="7107849"/>
              <a:ext cx="11252562" cy="739140"/>
            </a:xfrm>
            <a:prstGeom prst="rect">
              <a:avLst/>
            </a:prstGeom>
          </p:spPr>
          <p:txBody>
            <a:bodyPr lIns="0" tIns="0" rIns="0" bIns="0" rtlCol="0" anchor="t">
              <a:spAutoFit/>
            </a:bodyPr>
            <a:lstStyle/>
            <a:p>
              <a:pPr algn="l">
                <a:lnSpc>
                  <a:spcPts val="4620"/>
                </a:lnSpc>
              </a:pPr>
              <a:r>
                <a:rPr lang="en-US" sz="3300" b="1" dirty="0">
                  <a:solidFill>
                    <a:srgbClr val="FFFAF5"/>
                  </a:solidFill>
                  <a:latin typeface="HK Grotesk Medium"/>
                  <a:ea typeface="HK Grotesk Medium"/>
                  <a:cs typeface="HK Grotesk Medium"/>
                  <a:sym typeface="HK Grotesk Medium"/>
                </a:rPr>
                <a:t>Ein </a:t>
              </a:r>
              <a:r>
                <a:rPr lang="en-US" sz="3300" b="1" dirty="0" err="1">
                  <a:solidFill>
                    <a:srgbClr val="FFFAF5"/>
                  </a:solidFill>
                  <a:latin typeface="HK Grotesk Medium"/>
                  <a:ea typeface="HK Grotesk Medium"/>
                  <a:cs typeface="HK Grotesk Medium"/>
                  <a:sym typeface="HK Grotesk Medium"/>
                </a:rPr>
                <a:t>Erfahrungsbericht</a:t>
              </a:r>
              <a:r>
                <a:rPr lang="en-US" sz="3300" b="1">
                  <a:solidFill>
                    <a:srgbClr val="FFFAF5"/>
                  </a:solidFill>
                  <a:latin typeface="HK Grotesk Medium"/>
                  <a:ea typeface="HK Grotesk Medium"/>
                  <a:cs typeface="HK Grotesk Medium"/>
                  <a:sym typeface="HK Grotesk Medium"/>
                </a:rPr>
                <a:t>  </a:t>
              </a:r>
            </a:p>
          </p:txBody>
        </p:sp>
        <p:sp>
          <p:nvSpPr>
            <p:cNvPr id="7" name="TextBox 7"/>
            <p:cNvSpPr txBox="1"/>
            <p:nvPr/>
          </p:nvSpPr>
          <p:spPr>
            <a:xfrm>
              <a:off x="0" y="-57150"/>
              <a:ext cx="11252562" cy="578697"/>
            </a:xfrm>
            <a:prstGeom prst="rect">
              <a:avLst/>
            </a:prstGeom>
          </p:spPr>
          <p:txBody>
            <a:bodyPr lIns="0" tIns="0" rIns="0" bIns="0" rtlCol="0" anchor="t">
              <a:spAutoFit/>
            </a:bodyPr>
            <a:lstStyle/>
            <a:p>
              <a:pPr algn="l">
                <a:lnSpc>
                  <a:spcPts val="3640"/>
                </a:lnSpc>
              </a:pPr>
              <a:r>
                <a:rPr lang="en-US" sz="2600" b="1">
                  <a:solidFill>
                    <a:srgbClr val="FFFAF5"/>
                  </a:solidFill>
                  <a:latin typeface="HK Grotesk Semi-Bold"/>
                  <a:ea typeface="HK Grotesk Semi-Bold"/>
                  <a:cs typeface="HK Grotesk Semi-Bold"/>
                  <a:sym typeface="HK Grotesk Semi-Bold"/>
                </a:rPr>
                <a:t>NEW YORK </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7BACB"/>
        </a:solidFill>
        <a:effectLst/>
      </p:bgPr>
    </p:bg>
    <p:spTree>
      <p:nvGrpSpPr>
        <p:cNvPr id="1" name=""/>
        <p:cNvGrpSpPr/>
        <p:nvPr/>
      </p:nvGrpSpPr>
      <p:grpSpPr>
        <a:xfrm>
          <a:off x="0" y="0"/>
          <a:ext cx="0" cy="0"/>
          <a:chOff x="0" y="0"/>
          <a:chExt cx="0" cy="0"/>
        </a:xfrm>
      </p:grpSpPr>
      <p:grpSp>
        <p:nvGrpSpPr>
          <p:cNvPr id="2" name="Group 2"/>
          <p:cNvGrpSpPr/>
          <p:nvPr/>
        </p:nvGrpSpPr>
        <p:grpSpPr>
          <a:xfrm>
            <a:off x="6955912" y="5848960"/>
            <a:ext cx="4376175" cy="1402787"/>
            <a:chOff x="0" y="0"/>
            <a:chExt cx="5834900" cy="1870382"/>
          </a:xfrm>
        </p:grpSpPr>
        <p:grpSp>
          <p:nvGrpSpPr>
            <p:cNvPr id="3" name="Group 3"/>
            <p:cNvGrpSpPr/>
            <p:nvPr/>
          </p:nvGrpSpPr>
          <p:grpSpPr>
            <a:xfrm>
              <a:off x="0" y="0"/>
              <a:ext cx="5834900" cy="1870382"/>
              <a:chOff x="0" y="0"/>
              <a:chExt cx="14673910" cy="4703735"/>
            </a:xfrm>
          </p:grpSpPr>
          <p:sp>
            <p:nvSpPr>
              <p:cNvPr id="4" name="Freeform 4"/>
              <p:cNvSpPr/>
              <p:nvPr/>
            </p:nvSpPr>
            <p:spPr>
              <a:xfrm>
                <a:off x="0" y="0"/>
                <a:ext cx="14673911" cy="4703735"/>
              </a:xfrm>
              <a:custGeom>
                <a:avLst/>
                <a:gdLst/>
                <a:ahLst/>
                <a:cxnLst/>
                <a:rect l="l" t="t" r="r" b="b"/>
                <a:pathLst>
                  <a:path w="14673911" h="4703735">
                    <a:moveTo>
                      <a:pt x="0" y="0"/>
                    </a:moveTo>
                    <a:lnTo>
                      <a:pt x="0" y="4703735"/>
                    </a:lnTo>
                    <a:lnTo>
                      <a:pt x="14673911" y="4703735"/>
                    </a:lnTo>
                    <a:lnTo>
                      <a:pt x="14673911" y="0"/>
                    </a:lnTo>
                    <a:lnTo>
                      <a:pt x="0" y="0"/>
                    </a:lnTo>
                    <a:close/>
                    <a:moveTo>
                      <a:pt x="14612950" y="4642775"/>
                    </a:moveTo>
                    <a:lnTo>
                      <a:pt x="59690" y="4642775"/>
                    </a:lnTo>
                    <a:lnTo>
                      <a:pt x="59690" y="59690"/>
                    </a:lnTo>
                    <a:lnTo>
                      <a:pt x="14612950" y="59690"/>
                    </a:lnTo>
                    <a:lnTo>
                      <a:pt x="14612950" y="4642775"/>
                    </a:lnTo>
                    <a:close/>
                  </a:path>
                </a:pathLst>
              </a:custGeom>
              <a:solidFill>
                <a:srgbClr val="000000">
                  <a:alpha val="60000"/>
                </a:srgbClr>
              </a:solidFill>
            </p:spPr>
            <p:txBody>
              <a:bodyPr/>
              <a:lstStyle/>
              <a:p>
                <a:endParaRPr lang="de-DE" dirty="0"/>
              </a:p>
            </p:txBody>
          </p:sp>
        </p:grpSp>
        <p:sp>
          <p:nvSpPr>
            <p:cNvPr id="5" name="TextBox 5"/>
            <p:cNvSpPr txBox="1"/>
            <p:nvPr/>
          </p:nvSpPr>
          <p:spPr>
            <a:xfrm>
              <a:off x="333644" y="391208"/>
              <a:ext cx="5167612" cy="1068916"/>
            </a:xfrm>
            <a:prstGeom prst="rect">
              <a:avLst/>
            </a:prstGeom>
          </p:spPr>
          <p:txBody>
            <a:bodyPr lIns="0" tIns="0" rIns="0" bIns="0" rtlCol="0" anchor="t">
              <a:spAutoFit/>
            </a:bodyPr>
            <a:lstStyle/>
            <a:p>
              <a:pPr algn="ctr">
                <a:lnSpc>
                  <a:spcPts val="3250"/>
                </a:lnSpc>
              </a:pPr>
              <a:r>
                <a:rPr lang="en-US" sz="2500" b="1" dirty="0">
                  <a:solidFill>
                    <a:srgbClr val="FFFAF5"/>
                  </a:solidFill>
                  <a:latin typeface="Open Sauce Bold"/>
                  <a:ea typeface="Open Sauce Bold"/>
                  <a:cs typeface="Open Sauce Bold"/>
                  <a:sym typeface="Open Sauce Bold"/>
                </a:rPr>
                <a:t>MEHR AUSTAUSCH MIT DOZIERENDEN  </a:t>
              </a:r>
            </a:p>
          </p:txBody>
        </p:sp>
      </p:grpSp>
      <p:grpSp>
        <p:nvGrpSpPr>
          <p:cNvPr id="6" name="Group 6"/>
          <p:cNvGrpSpPr/>
          <p:nvPr/>
        </p:nvGrpSpPr>
        <p:grpSpPr>
          <a:xfrm>
            <a:off x="2132062" y="3617850"/>
            <a:ext cx="4376175" cy="993212"/>
            <a:chOff x="0" y="0"/>
            <a:chExt cx="5834900" cy="1324282"/>
          </a:xfrm>
        </p:grpSpPr>
        <p:grpSp>
          <p:nvGrpSpPr>
            <p:cNvPr id="7" name="Group 7"/>
            <p:cNvGrpSpPr/>
            <p:nvPr/>
          </p:nvGrpSpPr>
          <p:grpSpPr>
            <a:xfrm>
              <a:off x="0" y="0"/>
              <a:ext cx="5834900" cy="1324282"/>
              <a:chOff x="0" y="0"/>
              <a:chExt cx="15846614" cy="3596530"/>
            </a:xfrm>
          </p:grpSpPr>
          <p:sp>
            <p:nvSpPr>
              <p:cNvPr id="8" name="Freeform 8"/>
              <p:cNvSpPr/>
              <p:nvPr/>
            </p:nvSpPr>
            <p:spPr>
              <a:xfrm>
                <a:off x="0" y="0"/>
                <a:ext cx="15846614" cy="3596530"/>
              </a:xfrm>
              <a:custGeom>
                <a:avLst/>
                <a:gdLst/>
                <a:ahLst/>
                <a:cxnLst/>
                <a:rect l="l" t="t" r="r" b="b"/>
                <a:pathLst>
                  <a:path w="15846614" h="3596530">
                    <a:moveTo>
                      <a:pt x="0" y="0"/>
                    </a:moveTo>
                    <a:lnTo>
                      <a:pt x="0" y="3596530"/>
                    </a:lnTo>
                    <a:lnTo>
                      <a:pt x="15846614" y="3596530"/>
                    </a:lnTo>
                    <a:lnTo>
                      <a:pt x="15846614" y="0"/>
                    </a:lnTo>
                    <a:lnTo>
                      <a:pt x="0" y="0"/>
                    </a:lnTo>
                    <a:close/>
                    <a:moveTo>
                      <a:pt x="15785654" y="3535570"/>
                    </a:moveTo>
                    <a:lnTo>
                      <a:pt x="59690" y="3535570"/>
                    </a:lnTo>
                    <a:lnTo>
                      <a:pt x="59690" y="59690"/>
                    </a:lnTo>
                    <a:lnTo>
                      <a:pt x="15785654" y="59690"/>
                    </a:lnTo>
                    <a:lnTo>
                      <a:pt x="15785654" y="3535570"/>
                    </a:lnTo>
                    <a:close/>
                  </a:path>
                </a:pathLst>
              </a:custGeom>
              <a:solidFill>
                <a:srgbClr val="000000">
                  <a:alpha val="60000"/>
                </a:srgbClr>
              </a:solidFill>
            </p:spPr>
            <p:txBody>
              <a:bodyPr/>
              <a:lstStyle/>
              <a:p>
                <a:endParaRPr lang="de-DE" dirty="0"/>
              </a:p>
            </p:txBody>
          </p:sp>
        </p:grpSp>
        <p:sp>
          <p:nvSpPr>
            <p:cNvPr id="9" name="TextBox 9"/>
            <p:cNvSpPr txBox="1"/>
            <p:nvPr/>
          </p:nvSpPr>
          <p:spPr>
            <a:xfrm>
              <a:off x="333644" y="360847"/>
              <a:ext cx="5167612" cy="496512"/>
            </a:xfrm>
            <a:prstGeom prst="rect">
              <a:avLst/>
            </a:prstGeom>
          </p:spPr>
          <p:txBody>
            <a:bodyPr lIns="0" tIns="0" rIns="0" bIns="0" rtlCol="0" anchor="t">
              <a:spAutoFit/>
            </a:bodyPr>
            <a:lstStyle/>
            <a:p>
              <a:pPr algn="ctr">
                <a:lnSpc>
                  <a:spcPts val="3069"/>
                </a:lnSpc>
              </a:pPr>
              <a:r>
                <a:rPr lang="en-US" sz="2361" b="1" dirty="0">
                  <a:solidFill>
                    <a:srgbClr val="FFFAF5"/>
                  </a:solidFill>
                  <a:latin typeface="Open Sauce Bold"/>
                  <a:ea typeface="Open Sauce Bold"/>
                  <a:cs typeface="Open Sauce Bold"/>
                  <a:sym typeface="Open Sauce Bold"/>
                </a:rPr>
                <a:t>SEMINARBASIERT</a:t>
              </a:r>
            </a:p>
          </p:txBody>
        </p:sp>
      </p:grpSp>
      <p:grpSp>
        <p:nvGrpSpPr>
          <p:cNvPr id="10" name="Group 10"/>
          <p:cNvGrpSpPr/>
          <p:nvPr/>
        </p:nvGrpSpPr>
        <p:grpSpPr>
          <a:xfrm>
            <a:off x="2132062" y="5867375"/>
            <a:ext cx="4376175" cy="1365957"/>
            <a:chOff x="0" y="0"/>
            <a:chExt cx="5834900" cy="1821276"/>
          </a:xfrm>
        </p:grpSpPr>
        <p:grpSp>
          <p:nvGrpSpPr>
            <p:cNvPr id="11" name="Group 11"/>
            <p:cNvGrpSpPr/>
            <p:nvPr/>
          </p:nvGrpSpPr>
          <p:grpSpPr>
            <a:xfrm>
              <a:off x="0" y="0"/>
              <a:ext cx="5834900" cy="1821276"/>
              <a:chOff x="0" y="0"/>
              <a:chExt cx="14673910" cy="4580239"/>
            </a:xfrm>
          </p:grpSpPr>
          <p:sp>
            <p:nvSpPr>
              <p:cNvPr id="12" name="Freeform 12"/>
              <p:cNvSpPr/>
              <p:nvPr/>
            </p:nvSpPr>
            <p:spPr>
              <a:xfrm>
                <a:off x="0" y="0"/>
                <a:ext cx="14673911" cy="4580239"/>
              </a:xfrm>
              <a:custGeom>
                <a:avLst/>
                <a:gdLst/>
                <a:ahLst/>
                <a:cxnLst/>
                <a:rect l="l" t="t" r="r" b="b"/>
                <a:pathLst>
                  <a:path w="14673911" h="4580239">
                    <a:moveTo>
                      <a:pt x="0" y="0"/>
                    </a:moveTo>
                    <a:lnTo>
                      <a:pt x="0" y="4580239"/>
                    </a:lnTo>
                    <a:lnTo>
                      <a:pt x="14673911" y="4580239"/>
                    </a:lnTo>
                    <a:lnTo>
                      <a:pt x="14673911" y="0"/>
                    </a:lnTo>
                    <a:lnTo>
                      <a:pt x="0" y="0"/>
                    </a:lnTo>
                    <a:close/>
                    <a:moveTo>
                      <a:pt x="14612950" y="4519279"/>
                    </a:moveTo>
                    <a:lnTo>
                      <a:pt x="59690" y="4519279"/>
                    </a:lnTo>
                    <a:lnTo>
                      <a:pt x="59690" y="59690"/>
                    </a:lnTo>
                    <a:lnTo>
                      <a:pt x="14612950" y="59690"/>
                    </a:lnTo>
                    <a:lnTo>
                      <a:pt x="14612950" y="4519279"/>
                    </a:lnTo>
                    <a:close/>
                  </a:path>
                </a:pathLst>
              </a:custGeom>
              <a:solidFill>
                <a:srgbClr val="000000">
                  <a:alpha val="60000"/>
                </a:srgbClr>
              </a:solidFill>
            </p:spPr>
            <p:txBody>
              <a:bodyPr/>
              <a:lstStyle/>
              <a:p>
                <a:endParaRPr lang="de-DE" dirty="0"/>
              </a:p>
            </p:txBody>
          </p:sp>
        </p:grpSp>
        <p:sp>
          <p:nvSpPr>
            <p:cNvPr id="13" name="TextBox 13"/>
            <p:cNvSpPr txBox="1"/>
            <p:nvPr/>
          </p:nvSpPr>
          <p:spPr>
            <a:xfrm>
              <a:off x="333644" y="381683"/>
              <a:ext cx="5167612" cy="1029335"/>
            </a:xfrm>
            <a:prstGeom prst="rect">
              <a:avLst/>
            </a:prstGeom>
          </p:spPr>
          <p:txBody>
            <a:bodyPr lIns="0" tIns="0" rIns="0" bIns="0" rtlCol="0" anchor="t">
              <a:spAutoFit/>
            </a:bodyPr>
            <a:lstStyle/>
            <a:p>
              <a:pPr algn="ctr">
                <a:lnSpc>
                  <a:spcPts val="3120"/>
                </a:lnSpc>
              </a:pPr>
              <a:r>
                <a:rPr lang="en-US" sz="2400" b="1" dirty="0">
                  <a:solidFill>
                    <a:srgbClr val="FFFAF5"/>
                  </a:solidFill>
                  <a:latin typeface="Open Sauce Bold"/>
                  <a:ea typeface="Open Sauce Bold"/>
                  <a:cs typeface="Open Sauce Bold"/>
                  <a:sym typeface="Open Sauce Bold"/>
                </a:rPr>
                <a:t>WORKLOAD / NIVEAU / INTERAKTIVITÄT</a:t>
              </a:r>
            </a:p>
          </p:txBody>
        </p:sp>
      </p:grpSp>
      <p:grpSp>
        <p:nvGrpSpPr>
          <p:cNvPr id="14" name="Group 14"/>
          <p:cNvGrpSpPr/>
          <p:nvPr/>
        </p:nvGrpSpPr>
        <p:grpSpPr>
          <a:xfrm>
            <a:off x="6955912" y="3617850"/>
            <a:ext cx="4376175" cy="993212"/>
            <a:chOff x="0" y="0"/>
            <a:chExt cx="14673910" cy="3330374"/>
          </a:xfrm>
        </p:grpSpPr>
        <p:sp>
          <p:nvSpPr>
            <p:cNvPr id="15" name="Freeform 15"/>
            <p:cNvSpPr/>
            <p:nvPr/>
          </p:nvSpPr>
          <p:spPr>
            <a:xfrm>
              <a:off x="0" y="0"/>
              <a:ext cx="14673911" cy="3330374"/>
            </a:xfrm>
            <a:custGeom>
              <a:avLst/>
              <a:gdLst/>
              <a:ahLst/>
              <a:cxnLst/>
              <a:rect l="l" t="t" r="r" b="b"/>
              <a:pathLst>
                <a:path w="14673911" h="3330374">
                  <a:moveTo>
                    <a:pt x="0" y="0"/>
                  </a:moveTo>
                  <a:lnTo>
                    <a:pt x="0" y="3330374"/>
                  </a:lnTo>
                  <a:lnTo>
                    <a:pt x="14673911" y="3330374"/>
                  </a:lnTo>
                  <a:lnTo>
                    <a:pt x="14673911" y="0"/>
                  </a:lnTo>
                  <a:lnTo>
                    <a:pt x="0" y="0"/>
                  </a:lnTo>
                  <a:close/>
                  <a:moveTo>
                    <a:pt x="14612950" y="3269414"/>
                  </a:moveTo>
                  <a:lnTo>
                    <a:pt x="59690" y="3269414"/>
                  </a:lnTo>
                  <a:lnTo>
                    <a:pt x="59690" y="59690"/>
                  </a:lnTo>
                  <a:lnTo>
                    <a:pt x="14612950" y="59690"/>
                  </a:lnTo>
                  <a:lnTo>
                    <a:pt x="14612950" y="3269414"/>
                  </a:lnTo>
                  <a:close/>
                </a:path>
              </a:pathLst>
            </a:custGeom>
            <a:solidFill>
              <a:srgbClr val="000000">
                <a:alpha val="60000"/>
              </a:srgbClr>
            </a:solidFill>
          </p:spPr>
          <p:txBody>
            <a:bodyPr/>
            <a:lstStyle/>
            <a:p>
              <a:endParaRPr lang="de-DE" dirty="0"/>
            </a:p>
          </p:txBody>
        </p:sp>
      </p:grpSp>
      <p:sp>
        <p:nvSpPr>
          <p:cNvPr id="16" name="TextBox 16"/>
          <p:cNvSpPr txBox="1"/>
          <p:nvPr/>
        </p:nvSpPr>
        <p:spPr>
          <a:xfrm>
            <a:off x="7206146" y="3906494"/>
            <a:ext cx="3875709" cy="396875"/>
          </a:xfrm>
          <a:prstGeom prst="rect">
            <a:avLst/>
          </a:prstGeom>
        </p:spPr>
        <p:txBody>
          <a:bodyPr lIns="0" tIns="0" rIns="0" bIns="0" rtlCol="0" anchor="t">
            <a:spAutoFit/>
          </a:bodyPr>
          <a:lstStyle/>
          <a:p>
            <a:pPr algn="ctr">
              <a:lnSpc>
                <a:spcPts val="3250"/>
              </a:lnSpc>
            </a:pPr>
            <a:r>
              <a:rPr lang="en-US" sz="2500" b="1" dirty="0">
                <a:solidFill>
                  <a:srgbClr val="FFFAF5"/>
                </a:solidFill>
                <a:latin typeface="Open Sauce Bold"/>
                <a:ea typeface="Open Sauce Bold"/>
                <a:cs typeface="Open Sauce Bold"/>
                <a:sym typeface="Open Sauce Bold"/>
              </a:rPr>
              <a:t>STUNDENPLAN</a:t>
            </a:r>
          </a:p>
        </p:txBody>
      </p:sp>
      <p:grpSp>
        <p:nvGrpSpPr>
          <p:cNvPr id="17" name="Group 17"/>
          <p:cNvGrpSpPr/>
          <p:nvPr/>
        </p:nvGrpSpPr>
        <p:grpSpPr>
          <a:xfrm>
            <a:off x="11779763" y="5842114"/>
            <a:ext cx="4270905" cy="1391219"/>
            <a:chOff x="0" y="0"/>
            <a:chExt cx="5694539" cy="1854958"/>
          </a:xfrm>
        </p:grpSpPr>
        <p:grpSp>
          <p:nvGrpSpPr>
            <p:cNvPr id="18" name="Group 18"/>
            <p:cNvGrpSpPr/>
            <p:nvPr/>
          </p:nvGrpSpPr>
          <p:grpSpPr>
            <a:xfrm>
              <a:off x="0" y="0"/>
              <a:ext cx="5694539" cy="1854958"/>
              <a:chOff x="0" y="0"/>
              <a:chExt cx="15747319" cy="5129584"/>
            </a:xfrm>
          </p:grpSpPr>
          <p:sp>
            <p:nvSpPr>
              <p:cNvPr id="19" name="Freeform 19"/>
              <p:cNvSpPr/>
              <p:nvPr/>
            </p:nvSpPr>
            <p:spPr>
              <a:xfrm>
                <a:off x="0" y="0"/>
                <a:ext cx="15747319" cy="5129584"/>
              </a:xfrm>
              <a:custGeom>
                <a:avLst/>
                <a:gdLst/>
                <a:ahLst/>
                <a:cxnLst/>
                <a:rect l="l" t="t" r="r" b="b"/>
                <a:pathLst>
                  <a:path w="15747319" h="5129584">
                    <a:moveTo>
                      <a:pt x="0" y="0"/>
                    </a:moveTo>
                    <a:lnTo>
                      <a:pt x="0" y="5129584"/>
                    </a:lnTo>
                    <a:lnTo>
                      <a:pt x="15747319" y="5129584"/>
                    </a:lnTo>
                    <a:lnTo>
                      <a:pt x="15747319" y="0"/>
                    </a:lnTo>
                    <a:lnTo>
                      <a:pt x="0" y="0"/>
                    </a:lnTo>
                    <a:close/>
                    <a:moveTo>
                      <a:pt x="15686359" y="5068624"/>
                    </a:moveTo>
                    <a:lnTo>
                      <a:pt x="59690" y="5068624"/>
                    </a:lnTo>
                    <a:lnTo>
                      <a:pt x="59690" y="59690"/>
                    </a:lnTo>
                    <a:lnTo>
                      <a:pt x="15686359" y="59690"/>
                    </a:lnTo>
                    <a:lnTo>
                      <a:pt x="15686359" y="5068624"/>
                    </a:lnTo>
                    <a:close/>
                  </a:path>
                </a:pathLst>
              </a:custGeom>
              <a:solidFill>
                <a:srgbClr val="000000">
                  <a:alpha val="60000"/>
                </a:srgbClr>
              </a:solidFill>
            </p:spPr>
            <p:txBody>
              <a:bodyPr/>
              <a:lstStyle/>
              <a:p>
                <a:endParaRPr lang="de-DE" dirty="0"/>
              </a:p>
            </p:txBody>
          </p:sp>
        </p:grpSp>
        <p:sp>
          <p:nvSpPr>
            <p:cNvPr id="20" name="TextBox 20"/>
            <p:cNvSpPr txBox="1"/>
            <p:nvPr/>
          </p:nvSpPr>
          <p:spPr>
            <a:xfrm>
              <a:off x="325618" y="354047"/>
              <a:ext cx="5043303" cy="1085081"/>
            </a:xfrm>
            <a:prstGeom prst="rect">
              <a:avLst/>
            </a:prstGeom>
          </p:spPr>
          <p:txBody>
            <a:bodyPr lIns="0" tIns="0" rIns="0" bIns="0" rtlCol="0" anchor="t">
              <a:spAutoFit/>
            </a:bodyPr>
            <a:lstStyle/>
            <a:p>
              <a:pPr algn="ctr">
                <a:lnSpc>
                  <a:spcPts val="3280"/>
                </a:lnSpc>
              </a:pPr>
              <a:r>
                <a:rPr lang="en-US" sz="2523" b="1" dirty="0">
                  <a:solidFill>
                    <a:srgbClr val="FFFAF5"/>
                  </a:solidFill>
                  <a:latin typeface="Open Sauce Bold"/>
                  <a:ea typeface="Open Sauce Bold"/>
                  <a:cs typeface="Open Sauce Bold"/>
                  <a:sym typeface="Open Sauce Bold"/>
                </a:rPr>
                <a:t>INTERNATIONALES COLLEGE </a:t>
              </a:r>
            </a:p>
          </p:txBody>
        </p:sp>
      </p:grpSp>
      <p:grpSp>
        <p:nvGrpSpPr>
          <p:cNvPr id="21" name="Group 21"/>
          <p:cNvGrpSpPr/>
          <p:nvPr/>
        </p:nvGrpSpPr>
        <p:grpSpPr>
          <a:xfrm>
            <a:off x="2670805" y="1119792"/>
            <a:ext cx="12946390" cy="1864995"/>
            <a:chOff x="0" y="0"/>
            <a:chExt cx="17261853" cy="2486660"/>
          </a:xfrm>
        </p:grpSpPr>
        <p:sp>
          <p:nvSpPr>
            <p:cNvPr id="22" name="TextBox 22"/>
            <p:cNvSpPr txBox="1"/>
            <p:nvPr/>
          </p:nvSpPr>
          <p:spPr>
            <a:xfrm>
              <a:off x="0" y="9525"/>
              <a:ext cx="17261853" cy="1411182"/>
            </a:xfrm>
            <a:prstGeom prst="rect">
              <a:avLst/>
            </a:prstGeom>
          </p:spPr>
          <p:txBody>
            <a:bodyPr lIns="0" tIns="0" rIns="0" bIns="0" rtlCol="0" anchor="t">
              <a:spAutoFit/>
            </a:bodyPr>
            <a:lstStyle/>
            <a:p>
              <a:pPr algn="ctr">
                <a:lnSpc>
                  <a:spcPts val="8259"/>
                </a:lnSpc>
              </a:pPr>
              <a:r>
                <a:rPr lang="en-US" sz="6999" dirty="0">
                  <a:solidFill>
                    <a:srgbClr val="FFFAF5"/>
                  </a:solidFill>
                  <a:latin typeface="HK Grotesk"/>
                  <a:ea typeface="HK Grotesk"/>
                  <a:cs typeface="HK Grotesk"/>
                  <a:sym typeface="HK Grotesk"/>
                </a:rPr>
                <a:t>STUDIUM AM TC </a:t>
              </a:r>
            </a:p>
          </p:txBody>
        </p:sp>
        <p:sp>
          <p:nvSpPr>
            <p:cNvPr id="23" name="TextBox 23"/>
            <p:cNvSpPr txBox="1"/>
            <p:nvPr/>
          </p:nvSpPr>
          <p:spPr>
            <a:xfrm>
              <a:off x="0" y="1930612"/>
              <a:ext cx="17261853" cy="556048"/>
            </a:xfrm>
            <a:prstGeom prst="rect">
              <a:avLst/>
            </a:prstGeom>
          </p:spPr>
          <p:txBody>
            <a:bodyPr lIns="0" tIns="0" rIns="0" bIns="0" rtlCol="0" anchor="t">
              <a:spAutoFit/>
            </a:bodyPr>
            <a:lstStyle/>
            <a:p>
              <a:pPr marL="0" lvl="0" indent="0" algn="ctr">
                <a:lnSpc>
                  <a:spcPts val="3380"/>
                </a:lnSpc>
                <a:spcBef>
                  <a:spcPct val="0"/>
                </a:spcBef>
              </a:pPr>
              <a:endParaRPr dirty="0"/>
            </a:p>
          </p:txBody>
        </p:sp>
      </p:grpSp>
      <p:grpSp>
        <p:nvGrpSpPr>
          <p:cNvPr id="24" name="Group 24"/>
          <p:cNvGrpSpPr/>
          <p:nvPr/>
        </p:nvGrpSpPr>
        <p:grpSpPr>
          <a:xfrm>
            <a:off x="11776212" y="3617850"/>
            <a:ext cx="4274455" cy="970126"/>
            <a:chOff x="0" y="0"/>
            <a:chExt cx="14673910" cy="3330374"/>
          </a:xfrm>
        </p:grpSpPr>
        <p:sp>
          <p:nvSpPr>
            <p:cNvPr id="25" name="Freeform 25"/>
            <p:cNvSpPr/>
            <p:nvPr/>
          </p:nvSpPr>
          <p:spPr>
            <a:xfrm>
              <a:off x="0" y="0"/>
              <a:ext cx="14673911" cy="3330374"/>
            </a:xfrm>
            <a:custGeom>
              <a:avLst/>
              <a:gdLst/>
              <a:ahLst/>
              <a:cxnLst/>
              <a:rect l="l" t="t" r="r" b="b"/>
              <a:pathLst>
                <a:path w="14673911" h="3330374">
                  <a:moveTo>
                    <a:pt x="0" y="0"/>
                  </a:moveTo>
                  <a:lnTo>
                    <a:pt x="0" y="3330374"/>
                  </a:lnTo>
                  <a:lnTo>
                    <a:pt x="14673911" y="3330374"/>
                  </a:lnTo>
                  <a:lnTo>
                    <a:pt x="14673911" y="0"/>
                  </a:lnTo>
                  <a:lnTo>
                    <a:pt x="0" y="0"/>
                  </a:lnTo>
                  <a:close/>
                  <a:moveTo>
                    <a:pt x="14612950" y="3269414"/>
                  </a:moveTo>
                  <a:lnTo>
                    <a:pt x="59690" y="3269414"/>
                  </a:lnTo>
                  <a:lnTo>
                    <a:pt x="59690" y="59690"/>
                  </a:lnTo>
                  <a:lnTo>
                    <a:pt x="14612950" y="59690"/>
                  </a:lnTo>
                  <a:lnTo>
                    <a:pt x="14612950" y="3269414"/>
                  </a:lnTo>
                  <a:close/>
                </a:path>
              </a:pathLst>
            </a:custGeom>
            <a:solidFill>
              <a:srgbClr val="000000">
                <a:alpha val="60000"/>
              </a:srgbClr>
            </a:solidFill>
          </p:spPr>
          <p:txBody>
            <a:bodyPr/>
            <a:lstStyle/>
            <a:p>
              <a:endParaRPr lang="de-DE" dirty="0"/>
            </a:p>
          </p:txBody>
        </p:sp>
      </p:grpSp>
      <p:sp>
        <p:nvSpPr>
          <p:cNvPr id="26" name="TextBox 26"/>
          <p:cNvSpPr txBox="1"/>
          <p:nvPr/>
        </p:nvSpPr>
        <p:spPr>
          <a:xfrm>
            <a:off x="12026445" y="3946181"/>
            <a:ext cx="3875709" cy="396875"/>
          </a:xfrm>
          <a:prstGeom prst="rect">
            <a:avLst/>
          </a:prstGeom>
        </p:spPr>
        <p:txBody>
          <a:bodyPr lIns="0" tIns="0" rIns="0" bIns="0" rtlCol="0" anchor="t">
            <a:spAutoFit/>
          </a:bodyPr>
          <a:lstStyle/>
          <a:p>
            <a:pPr algn="ctr">
              <a:lnSpc>
                <a:spcPts val="3250"/>
              </a:lnSpc>
            </a:pPr>
            <a:r>
              <a:rPr lang="en-US" sz="2500" b="1" dirty="0">
                <a:solidFill>
                  <a:srgbClr val="FFFAF5"/>
                </a:solidFill>
                <a:latin typeface="Open Sauce Bold"/>
                <a:ea typeface="Open Sauce Bold"/>
                <a:cs typeface="Open Sauce Bold"/>
                <a:sym typeface="Open Sauce Bold"/>
              </a:rPr>
              <a:t>CAMPUS-PORTAL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7BACB"/>
        </a:solidFill>
        <a:effectLst/>
      </p:bgPr>
    </p:bg>
    <p:spTree>
      <p:nvGrpSpPr>
        <p:cNvPr id="1" name=""/>
        <p:cNvGrpSpPr/>
        <p:nvPr/>
      </p:nvGrpSpPr>
      <p:grpSpPr>
        <a:xfrm>
          <a:off x="0" y="0"/>
          <a:ext cx="0" cy="0"/>
          <a:chOff x="0" y="0"/>
          <a:chExt cx="0" cy="0"/>
        </a:xfrm>
      </p:grpSpPr>
      <p:grpSp>
        <p:nvGrpSpPr>
          <p:cNvPr id="2" name="Group 2"/>
          <p:cNvGrpSpPr/>
          <p:nvPr/>
        </p:nvGrpSpPr>
        <p:grpSpPr>
          <a:xfrm>
            <a:off x="6948854" y="2809899"/>
            <a:ext cx="4390292" cy="439029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5"/>
            </a:solidFill>
          </p:spPr>
          <p:txBody>
            <a:bodyPr/>
            <a:lstStyle/>
            <a:p>
              <a:endParaRPr lang="de-DE"/>
            </a:p>
          </p:txBody>
        </p:sp>
        <p:sp>
          <p:nvSpPr>
            <p:cNvPr id="4" name="TextBox 4"/>
            <p:cNvSpPr txBox="1"/>
            <p:nvPr/>
          </p:nvSpPr>
          <p:spPr>
            <a:xfrm>
              <a:off x="76200" y="57150"/>
              <a:ext cx="660400" cy="679450"/>
            </a:xfrm>
            <a:prstGeom prst="rect">
              <a:avLst/>
            </a:prstGeom>
          </p:spPr>
          <p:txBody>
            <a:bodyPr lIns="50800" tIns="50800" rIns="50800" bIns="50800" rtlCol="0" anchor="ctr"/>
            <a:lstStyle/>
            <a:p>
              <a:pPr algn="ctr">
                <a:lnSpc>
                  <a:spcPts val="3250"/>
                </a:lnSpc>
              </a:pPr>
              <a:r>
                <a:rPr lang="en-US" sz="2500" b="1">
                  <a:solidFill>
                    <a:srgbClr val="000000"/>
                  </a:solidFill>
                  <a:latin typeface="Open Sauce Bold"/>
                  <a:ea typeface="Open Sauce Bold"/>
                  <a:cs typeface="Open Sauce Bold"/>
                  <a:sym typeface="Open Sauce Bold"/>
                </a:rPr>
                <a:t>ANRECHENBARKEIT </a:t>
              </a:r>
            </a:p>
          </p:txBody>
        </p:sp>
      </p:grpSp>
      <p:grpSp>
        <p:nvGrpSpPr>
          <p:cNvPr id="5" name="Group 5"/>
          <p:cNvGrpSpPr/>
          <p:nvPr/>
        </p:nvGrpSpPr>
        <p:grpSpPr>
          <a:xfrm>
            <a:off x="3793501" y="649693"/>
            <a:ext cx="2506123" cy="250612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5"/>
            </a:solidFill>
          </p:spPr>
          <p:txBody>
            <a:bodyPr/>
            <a:lstStyle/>
            <a:p>
              <a:endParaRPr lang="de-DE"/>
            </a:p>
          </p:txBody>
        </p:sp>
        <p:sp>
          <p:nvSpPr>
            <p:cNvPr id="7" name="TextBox 7"/>
            <p:cNvSpPr txBox="1"/>
            <p:nvPr/>
          </p:nvSpPr>
          <p:spPr>
            <a:xfrm>
              <a:off x="76200" y="47625"/>
              <a:ext cx="660400" cy="688975"/>
            </a:xfrm>
            <a:prstGeom prst="rect">
              <a:avLst/>
            </a:prstGeom>
          </p:spPr>
          <p:txBody>
            <a:bodyPr lIns="50800" tIns="50800" rIns="50800" bIns="50800" rtlCol="0" anchor="ctr"/>
            <a:lstStyle/>
            <a:p>
              <a:pPr algn="ctr">
                <a:lnSpc>
                  <a:spcPts val="3356"/>
                </a:lnSpc>
              </a:pPr>
              <a:r>
                <a:rPr lang="en-US" sz="2581">
                  <a:solidFill>
                    <a:srgbClr val="000000"/>
                  </a:solidFill>
                  <a:latin typeface="HK Grotesk"/>
                  <a:ea typeface="HK Grotesk"/>
                  <a:cs typeface="HK Grotesk"/>
                  <a:sym typeface="HK Grotesk"/>
                </a:rPr>
                <a:t>KURZ GESAGT: </a:t>
              </a:r>
            </a:p>
            <a:p>
              <a:pPr algn="ctr">
                <a:lnSpc>
                  <a:spcPts val="3356"/>
                </a:lnSpc>
              </a:pPr>
              <a:r>
                <a:rPr lang="en-US" sz="2581">
                  <a:solidFill>
                    <a:srgbClr val="000000"/>
                  </a:solidFill>
                  <a:latin typeface="HK Grotesk"/>
                  <a:ea typeface="HK Grotesk"/>
                  <a:cs typeface="HK Grotesk"/>
                  <a:sym typeface="HK Grotesk"/>
                </a:rPr>
                <a:t>JA! </a:t>
              </a:r>
            </a:p>
          </p:txBody>
        </p:sp>
      </p:grpSp>
      <p:grpSp>
        <p:nvGrpSpPr>
          <p:cNvPr id="8" name="Group 8"/>
          <p:cNvGrpSpPr/>
          <p:nvPr/>
        </p:nvGrpSpPr>
        <p:grpSpPr>
          <a:xfrm>
            <a:off x="3586617" y="6560238"/>
            <a:ext cx="2919889" cy="2919889"/>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5"/>
            </a:solidFill>
          </p:spPr>
          <p:txBody>
            <a:bodyPr/>
            <a:lstStyle/>
            <a:p>
              <a:endParaRPr lang="de-DE"/>
            </a:p>
          </p:txBody>
        </p:sp>
        <p:sp>
          <p:nvSpPr>
            <p:cNvPr id="10" name="TextBox 10"/>
            <p:cNvSpPr txBox="1"/>
            <p:nvPr/>
          </p:nvSpPr>
          <p:spPr>
            <a:xfrm>
              <a:off x="76200" y="73277"/>
              <a:ext cx="660400" cy="688975"/>
            </a:xfrm>
            <a:prstGeom prst="rect">
              <a:avLst/>
            </a:prstGeom>
          </p:spPr>
          <p:txBody>
            <a:bodyPr lIns="50800" tIns="50800" rIns="50800" bIns="50800" rtlCol="0" anchor="ctr"/>
            <a:lstStyle/>
            <a:p>
              <a:pPr algn="ctr">
                <a:lnSpc>
                  <a:spcPts val="3356"/>
                </a:lnSpc>
              </a:pPr>
              <a:r>
                <a:rPr lang="en-US" sz="2581" dirty="0">
                  <a:solidFill>
                    <a:srgbClr val="000000"/>
                  </a:solidFill>
                  <a:latin typeface="HK Grotesk"/>
                  <a:ea typeface="HK Grotesk"/>
                  <a:cs typeface="HK Grotesk"/>
                  <a:sym typeface="HK Grotesk"/>
                </a:rPr>
                <a:t>MIT HSE UND FACHSTUDIENBERATER/IN FRÜHZEITIG ABKLÄREN </a:t>
              </a:r>
            </a:p>
          </p:txBody>
        </p:sp>
      </p:grpSp>
      <p:grpSp>
        <p:nvGrpSpPr>
          <p:cNvPr id="11" name="Group 11"/>
          <p:cNvGrpSpPr/>
          <p:nvPr/>
        </p:nvGrpSpPr>
        <p:grpSpPr>
          <a:xfrm>
            <a:off x="12906010" y="535550"/>
            <a:ext cx="2734408" cy="2734408"/>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5"/>
            </a:solidFill>
          </p:spPr>
          <p:txBody>
            <a:bodyPr/>
            <a:lstStyle/>
            <a:p>
              <a:endParaRPr lang="de-DE"/>
            </a:p>
          </p:txBody>
        </p:sp>
        <p:sp>
          <p:nvSpPr>
            <p:cNvPr id="13" name="TextBox 13"/>
            <p:cNvSpPr txBox="1"/>
            <p:nvPr/>
          </p:nvSpPr>
          <p:spPr>
            <a:xfrm>
              <a:off x="76200" y="47625"/>
              <a:ext cx="660400" cy="688975"/>
            </a:xfrm>
            <a:prstGeom prst="rect">
              <a:avLst/>
            </a:prstGeom>
          </p:spPr>
          <p:txBody>
            <a:bodyPr lIns="50800" tIns="50800" rIns="50800" bIns="50800" rtlCol="0" anchor="ctr"/>
            <a:lstStyle/>
            <a:p>
              <a:pPr algn="ctr">
                <a:lnSpc>
                  <a:spcPts val="3356"/>
                </a:lnSpc>
              </a:pPr>
              <a:r>
                <a:rPr lang="en-US" sz="2581">
                  <a:solidFill>
                    <a:srgbClr val="000000"/>
                  </a:solidFill>
                  <a:latin typeface="HK Grotesk"/>
                  <a:ea typeface="HK Grotesk"/>
                  <a:cs typeface="HK Grotesk"/>
                  <a:sym typeface="HK Grotesk"/>
                </a:rPr>
                <a:t>SEID NICHT AUF EUCH ALLEINE GESTELLT </a:t>
              </a:r>
            </a:p>
          </p:txBody>
        </p:sp>
      </p:grpSp>
      <p:grpSp>
        <p:nvGrpSpPr>
          <p:cNvPr id="14" name="Group 14"/>
          <p:cNvGrpSpPr/>
          <p:nvPr/>
        </p:nvGrpSpPr>
        <p:grpSpPr>
          <a:xfrm>
            <a:off x="12449440" y="6214341"/>
            <a:ext cx="2979991" cy="3043959"/>
            <a:chOff x="0" y="0"/>
            <a:chExt cx="812800" cy="830247"/>
          </a:xfrm>
        </p:grpSpPr>
        <p:sp>
          <p:nvSpPr>
            <p:cNvPr id="15" name="Freeform 15"/>
            <p:cNvSpPr/>
            <p:nvPr/>
          </p:nvSpPr>
          <p:spPr>
            <a:xfrm>
              <a:off x="0" y="0"/>
              <a:ext cx="812800" cy="830247"/>
            </a:xfrm>
            <a:custGeom>
              <a:avLst/>
              <a:gdLst/>
              <a:ahLst/>
              <a:cxnLst/>
              <a:rect l="l" t="t" r="r" b="b"/>
              <a:pathLst>
                <a:path w="812800" h="830247">
                  <a:moveTo>
                    <a:pt x="406400" y="0"/>
                  </a:moveTo>
                  <a:cubicBezTo>
                    <a:pt x="181951" y="0"/>
                    <a:pt x="0" y="185857"/>
                    <a:pt x="0" y="415124"/>
                  </a:cubicBezTo>
                  <a:cubicBezTo>
                    <a:pt x="0" y="644390"/>
                    <a:pt x="181951" y="830247"/>
                    <a:pt x="406400" y="830247"/>
                  </a:cubicBezTo>
                  <a:cubicBezTo>
                    <a:pt x="630849" y="830247"/>
                    <a:pt x="812800" y="644390"/>
                    <a:pt x="812800" y="415124"/>
                  </a:cubicBezTo>
                  <a:cubicBezTo>
                    <a:pt x="812800" y="185857"/>
                    <a:pt x="630849" y="0"/>
                    <a:pt x="406400" y="0"/>
                  </a:cubicBezTo>
                  <a:close/>
                </a:path>
              </a:pathLst>
            </a:custGeom>
            <a:solidFill>
              <a:srgbClr val="FFFAF5"/>
            </a:solidFill>
          </p:spPr>
          <p:txBody>
            <a:bodyPr/>
            <a:lstStyle/>
            <a:p>
              <a:endParaRPr lang="de-DE"/>
            </a:p>
          </p:txBody>
        </p:sp>
        <p:sp>
          <p:nvSpPr>
            <p:cNvPr id="16" name="TextBox 16"/>
            <p:cNvSpPr txBox="1"/>
            <p:nvPr/>
          </p:nvSpPr>
          <p:spPr>
            <a:xfrm>
              <a:off x="76200" y="106920"/>
              <a:ext cx="660400" cy="703151"/>
            </a:xfrm>
            <a:prstGeom prst="rect">
              <a:avLst/>
            </a:prstGeom>
          </p:spPr>
          <p:txBody>
            <a:bodyPr lIns="50800" tIns="50800" rIns="50800" bIns="50800" rtlCol="0" anchor="ctr"/>
            <a:lstStyle/>
            <a:p>
              <a:pPr algn="ctr">
                <a:lnSpc>
                  <a:spcPts val="3356"/>
                </a:lnSpc>
              </a:pPr>
              <a:r>
                <a:rPr lang="en-US" sz="2581" dirty="0">
                  <a:solidFill>
                    <a:srgbClr val="000000"/>
                  </a:solidFill>
                  <a:latin typeface="HK Grotesk"/>
                  <a:ea typeface="HK Grotesk"/>
                  <a:cs typeface="HK Grotesk"/>
                  <a:sym typeface="HK Grotesk"/>
                </a:rPr>
                <a:t>THEORETISCH AUCH NOCH KURSE PARALLEL IN HD  </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2" name="Freeform 2"/>
          <p:cNvSpPr/>
          <p:nvPr/>
        </p:nvSpPr>
        <p:spPr>
          <a:xfrm>
            <a:off x="6390083" y="3618696"/>
            <a:ext cx="6244606" cy="3599164"/>
          </a:xfrm>
          <a:custGeom>
            <a:avLst/>
            <a:gdLst/>
            <a:ahLst/>
            <a:cxnLst/>
            <a:rect l="l" t="t" r="r" b="b"/>
            <a:pathLst>
              <a:path w="6244606" h="3599164">
                <a:moveTo>
                  <a:pt x="0" y="0"/>
                </a:moveTo>
                <a:lnTo>
                  <a:pt x="6244605" y="0"/>
                </a:lnTo>
                <a:lnTo>
                  <a:pt x="6244605" y="3599163"/>
                </a:lnTo>
                <a:lnTo>
                  <a:pt x="0" y="35991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3" name="TextBox 3"/>
          <p:cNvSpPr txBox="1"/>
          <p:nvPr/>
        </p:nvSpPr>
        <p:spPr>
          <a:xfrm>
            <a:off x="2816460" y="4329285"/>
            <a:ext cx="13106495" cy="2486025"/>
          </a:xfrm>
          <a:prstGeom prst="rect">
            <a:avLst/>
          </a:prstGeom>
        </p:spPr>
        <p:txBody>
          <a:bodyPr lIns="0" tIns="0" rIns="0" bIns="0" rtlCol="0" anchor="t">
            <a:spAutoFit/>
          </a:bodyPr>
          <a:lstStyle/>
          <a:p>
            <a:pPr algn="ctr">
              <a:lnSpc>
                <a:spcPts val="9810"/>
              </a:lnSpc>
            </a:pPr>
            <a:r>
              <a:rPr lang="en-US" sz="8175" b="1">
                <a:solidFill>
                  <a:srgbClr val="000000"/>
                </a:solidFill>
                <a:latin typeface="HK Grotesk Bold"/>
                <a:ea typeface="HK Grotesk Bold"/>
                <a:cs typeface="HK Grotesk Bold"/>
                <a:sym typeface="HK Grotesk Bold"/>
              </a:rPr>
              <a:t>LEBEN IN NEW YORK/ </a:t>
            </a:r>
          </a:p>
          <a:p>
            <a:pPr algn="ctr">
              <a:lnSpc>
                <a:spcPts val="9810"/>
              </a:lnSpc>
            </a:pPr>
            <a:r>
              <a:rPr lang="en-US" sz="8175" b="1">
                <a:solidFill>
                  <a:srgbClr val="000000"/>
                </a:solidFill>
                <a:latin typeface="HK Grotesk Bold"/>
                <a:ea typeface="HK Grotesk Bold"/>
                <a:cs typeface="HK Grotesk Bold"/>
                <a:sym typeface="HK Grotesk Bold"/>
              </a:rPr>
              <a:t>AN DER COLUMBIA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7BACB"/>
        </a:solidFill>
        <a:effectLst/>
      </p:bgPr>
    </p:bg>
    <p:spTree>
      <p:nvGrpSpPr>
        <p:cNvPr id="1" name=""/>
        <p:cNvGrpSpPr/>
        <p:nvPr/>
      </p:nvGrpSpPr>
      <p:grpSpPr>
        <a:xfrm>
          <a:off x="0" y="0"/>
          <a:ext cx="0" cy="0"/>
          <a:chOff x="0" y="0"/>
          <a:chExt cx="0" cy="0"/>
        </a:xfrm>
      </p:grpSpPr>
      <p:sp>
        <p:nvSpPr>
          <p:cNvPr id="2" name="Freeform 2"/>
          <p:cNvSpPr/>
          <p:nvPr/>
        </p:nvSpPr>
        <p:spPr>
          <a:xfrm>
            <a:off x="13345835" y="1965021"/>
            <a:ext cx="4588900" cy="6118533"/>
          </a:xfrm>
          <a:custGeom>
            <a:avLst/>
            <a:gdLst/>
            <a:ahLst/>
            <a:cxnLst/>
            <a:rect l="l" t="t" r="r" b="b"/>
            <a:pathLst>
              <a:path w="4588900" h="6118533">
                <a:moveTo>
                  <a:pt x="0" y="0"/>
                </a:moveTo>
                <a:lnTo>
                  <a:pt x="4588899" y="0"/>
                </a:lnTo>
                <a:lnTo>
                  <a:pt x="4588899" y="6118533"/>
                </a:lnTo>
                <a:lnTo>
                  <a:pt x="0" y="6118533"/>
                </a:lnTo>
                <a:lnTo>
                  <a:pt x="0" y="0"/>
                </a:lnTo>
                <a:close/>
              </a:path>
            </a:pathLst>
          </a:custGeom>
          <a:blipFill>
            <a:blip r:embed="rId2"/>
            <a:stretch>
              <a:fillRect/>
            </a:stretch>
          </a:blipFill>
        </p:spPr>
        <p:txBody>
          <a:bodyPr/>
          <a:lstStyle/>
          <a:p>
            <a:endParaRPr lang="de-DE"/>
          </a:p>
        </p:txBody>
      </p:sp>
      <p:sp>
        <p:nvSpPr>
          <p:cNvPr id="3" name="Freeform 3"/>
          <p:cNvSpPr/>
          <p:nvPr/>
        </p:nvSpPr>
        <p:spPr>
          <a:xfrm>
            <a:off x="5616759" y="2379487"/>
            <a:ext cx="7052801" cy="5289601"/>
          </a:xfrm>
          <a:custGeom>
            <a:avLst/>
            <a:gdLst/>
            <a:ahLst/>
            <a:cxnLst/>
            <a:rect l="l" t="t" r="r" b="b"/>
            <a:pathLst>
              <a:path w="7052801" h="5289601">
                <a:moveTo>
                  <a:pt x="0" y="0"/>
                </a:moveTo>
                <a:lnTo>
                  <a:pt x="7052801" y="0"/>
                </a:lnTo>
                <a:lnTo>
                  <a:pt x="7052801" y="5289601"/>
                </a:lnTo>
                <a:lnTo>
                  <a:pt x="0" y="5289601"/>
                </a:lnTo>
                <a:lnTo>
                  <a:pt x="0" y="0"/>
                </a:lnTo>
                <a:close/>
              </a:path>
            </a:pathLst>
          </a:custGeom>
          <a:blipFill>
            <a:blip r:embed="rId3"/>
            <a:stretch>
              <a:fillRect/>
            </a:stretch>
          </a:blipFill>
        </p:spPr>
        <p:txBody>
          <a:bodyPr/>
          <a:lstStyle/>
          <a:p>
            <a:endParaRPr lang="de-DE"/>
          </a:p>
        </p:txBody>
      </p:sp>
      <p:sp>
        <p:nvSpPr>
          <p:cNvPr id="4" name="Freeform 4"/>
          <p:cNvSpPr/>
          <p:nvPr/>
        </p:nvSpPr>
        <p:spPr>
          <a:xfrm>
            <a:off x="352425" y="1965021"/>
            <a:ext cx="4588900" cy="6118533"/>
          </a:xfrm>
          <a:custGeom>
            <a:avLst/>
            <a:gdLst/>
            <a:ahLst/>
            <a:cxnLst/>
            <a:rect l="l" t="t" r="r" b="b"/>
            <a:pathLst>
              <a:path w="4588900" h="6118533">
                <a:moveTo>
                  <a:pt x="0" y="0"/>
                </a:moveTo>
                <a:lnTo>
                  <a:pt x="4588900" y="0"/>
                </a:lnTo>
                <a:lnTo>
                  <a:pt x="4588900" y="6118533"/>
                </a:lnTo>
                <a:lnTo>
                  <a:pt x="0" y="6118533"/>
                </a:lnTo>
                <a:lnTo>
                  <a:pt x="0" y="0"/>
                </a:lnTo>
                <a:close/>
              </a:path>
            </a:pathLst>
          </a:custGeom>
          <a:blipFill>
            <a:blip r:embed="rId4"/>
            <a:stretch>
              <a:fillRect/>
            </a:stretch>
          </a:blipFill>
        </p:spPr>
        <p:txBody>
          <a:bodyPr/>
          <a:lstStyle/>
          <a:p>
            <a:endParaRPr lang="de-DE"/>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7BACB"/>
        </a:solidFill>
        <a:effectLst/>
      </p:bgPr>
    </p:bg>
    <p:spTree>
      <p:nvGrpSpPr>
        <p:cNvPr id="1" name=""/>
        <p:cNvGrpSpPr/>
        <p:nvPr/>
      </p:nvGrpSpPr>
      <p:grpSpPr>
        <a:xfrm>
          <a:off x="0" y="0"/>
          <a:ext cx="0" cy="0"/>
          <a:chOff x="0" y="0"/>
          <a:chExt cx="0" cy="0"/>
        </a:xfrm>
      </p:grpSpPr>
      <p:sp>
        <p:nvSpPr>
          <p:cNvPr id="2" name="Freeform 2"/>
          <p:cNvSpPr/>
          <p:nvPr/>
        </p:nvSpPr>
        <p:spPr>
          <a:xfrm>
            <a:off x="6912541" y="2117421"/>
            <a:ext cx="4767719" cy="6356958"/>
          </a:xfrm>
          <a:custGeom>
            <a:avLst/>
            <a:gdLst/>
            <a:ahLst/>
            <a:cxnLst/>
            <a:rect l="l" t="t" r="r" b="b"/>
            <a:pathLst>
              <a:path w="4767719" h="6356958">
                <a:moveTo>
                  <a:pt x="0" y="0"/>
                </a:moveTo>
                <a:lnTo>
                  <a:pt x="4767718" y="0"/>
                </a:lnTo>
                <a:lnTo>
                  <a:pt x="4767718" y="6356958"/>
                </a:lnTo>
                <a:lnTo>
                  <a:pt x="0" y="6356958"/>
                </a:lnTo>
                <a:lnTo>
                  <a:pt x="0" y="0"/>
                </a:lnTo>
                <a:close/>
              </a:path>
            </a:pathLst>
          </a:custGeom>
          <a:blipFill>
            <a:blip r:embed="rId2"/>
            <a:stretch>
              <a:fillRect/>
            </a:stretch>
          </a:blipFill>
        </p:spPr>
        <p:txBody>
          <a:bodyPr/>
          <a:lstStyle/>
          <a:p>
            <a:endParaRPr lang="de-DE"/>
          </a:p>
        </p:txBody>
      </p:sp>
      <p:sp>
        <p:nvSpPr>
          <p:cNvPr id="3" name="Freeform 3"/>
          <p:cNvSpPr/>
          <p:nvPr/>
        </p:nvSpPr>
        <p:spPr>
          <a:xfrm>
            <a:off x="402978" y="2927228"/>
            <a:ext cx="5910057" cy="4432543"/>
          </a:xfrm>
          <a:custGeom>
            <a:avLst/>
            <a:gdLst/>
            <a:ahLst/>
            <a:cxnLst/>
            <a:rect l="l" t="t" r="r" b="b"/>
            <a:pathLst>
              <a:path w="5910057" h="4432543">
                <a:moveTo>
                  <a:pt x="0" y="0"/>
                </a:moveTo>
                <a:lnTo>
                  <a:pt x="5910057" y="0"/>
                </a:lnTo>
                <a:lnTo>
                  <a:pt x="5910057" y="4432544"/>
                </a:lnTo>
                <a:lnTo>
                  <a:pt x="0" y="4432544"/>
                </a:lnTo>
                <a:lnTo>
                  <a:pt x="0" y="0"/>
                </a:lnTo>
                <a:close/>
              </a:path>
            </a:pathLst>
          </a:custGeom>
          <a:blipFill>
            <a:blip r:embed="rId3"/>
            <a:stretch>
              <a:fillRect/>
            </a:stretch>
          </a:blipFill>
        </p:spPr>
        <p:txBody>
          <a:bodyPr/>
          <a:lstStyle/>
          <a:p>
            <a:endParaRPr lang="de-DE"/>
          </a:p>
        </p:txBody>
      </p:sp>
      <p:sp>
        <p:nvSpPr>
          <p:cNvPr id="4" name="Freeform 4"/>
          <p:cNvSpPr/>
          <p:nvPr/>
        </p:nvSpPr>
        <p:spPr>
          <a:xfrm>
            <a:off x="12131715" y="2927228"/>
            <a:ext cx="5910057" cy="4432543"/>
          </a:xfrm>
          <a:custGeom>
            <a:avLst/>
            <a:gdLst/>
            <a:ahLst/>
            <a:cxnLst/>
            <a:rect l="l" t="t" r="r" b="b"/>
            <a:pathLst>
              <a:path w="5910057" h="4432543">
                <a:moveTo>
                  <a:pt x="0" y="0"/>
                </a:moveTo>
                <a:lnTo>
                  <a:pt x="5910058" y="0"/>
                </a:lnTo>
                <a:lnTo>
                  <a:pt x="5910058" y="4432544"/>
                </a:lnTo>
                <a:lnTo>
                  <a:pt x="0" y="4432544"/>
                </a:lnTo>
                <a:lnTo>
                  <a:pt x="0" y="0"/>
                </a:lnTo>
                <a:close/>
              </a:path>
            </a:pathLst>
          </a:custGeom>
          <a:blipFill>
            <a:blip r:embed="rId4"/>
            <a:stretch>
              <a:fillRect/>
            </a:stretch>
          </a:blipFill>
        </p:spPr>
        <p:txBody>
          <a:bodyPr/>
          <a:lstStyle/>
          <a:p>
            <a:endParaRPr lang="de-DE"/>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7BACB"/>
        </a:solidFill>
        <a:effectLst/>
      </p:bgPr>
    </p:bg>
    <p:spTree>
      <p:nvGrpSpPr>
        <p:cNvPr id="1" name=""/>
        <p:cNvGrpSpPr/>
        <p:nvPr/>
      </p:nvGrpSpPr>
      <p:grpSpPr>
        <a:xfrm>
          <a:off x="0" y="0"/>
          <a:ext cx="0" cy="0"/>
          <a:chOff x="0" y="0"/>
          <a:chExt cx="0" cy="0"/>
        </a:xfrm>
      </p:grpSpPr>
      <p:grpSp>
        <p:nvGrpSpPr>
          <p:cNvPr id="2" name="Group 2"/>
          <p:cNvGrpSpPr/>
          <p:nvPr/>
        </p:nvGrpSpPr>
        <p:grpSpPr>
          <a:xfrm>
            <a:off x="4310289" y="1098065"/>
            <a:ext cx="2429057" cy="2429057"/>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5"/>
            </a:solidFill>
          </p:spPr>
          <p:txBody>
            <a:bodyPr/>
            <a:lstStyle/>
            <a:p>
              <a:endParaRPr lang="de-DE"/>
            </a:p>
          </p:txBody>
        </p:sp>
        <p:sp>
          <p:nvSpPr>
            <p:cNvPr id="4" name="TextBox 4"/>
            <p:cNvSpPr txBox="1"/>
            <p:nvPr/>
          </p:nvSpPr>
          <p:spPr>
            <a:xfrm>
              <a:off x="76200" y="47625"/>
              <a:ext cx="660400" cy="688975"/>
            </a:xfrm>
            <a:prstGeom prst="rect">
              <a:avLst/>
            </a:prstGeom>
          </p:spPr>
          <p:txBody>
            <a:bodyPr lIns="50800" tIns="50800" rIns="50800" bIns="50800" rtlCol="0" anchor="ctr"/>
            <a:lstStyle/>
            <a:p>
              <a:pPr algn="ctr">
                <a:lnSpc>
                  <a:spcPts val="3356"/>
                </a:lnSpc>
              </a:pPr>
              <a:r>
                <a:rPr lang="en-US" sz="2581">
                  <a:solidFill>
                    <a:srgbClr val="000000"/>
                  </a:solidFill>
                  <a:latin typeface="HK Grotesk"/>
                  <a:ea typeface="HK Grotesk"/>
                  <a:cs typeface="HK Grotesk"/>
                  <a:sym typeface="HK Grotesk"/>
                </a:rPr>
                <a:t>VISUMS-ENDE</a:t>
              </a:r>
            </a:p>
          </p:txBody>
        </p:sp>
      </p:grpSp>
      <p:grpSp>
        <p:nvGrpSpPr>
          <p:cNvPr id="5" name="Group 5"/>
          <p:cNvGrpSpPr/>
          <p:nvPr/>
        </p:nvGrpSpPr>
        <p:grpSpPr>
          <a:xfrm>
            <a:off x="2911236" y="4736893"/>
            <a:ext cx="2250443" cy="225044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5"/>
            </a:solidFill>
          </p:spPr>
          <p:txBody>
            <a:bodyPr/>
            <a:lstStyle/>
            <a:p>
              <a:endParaRPr lang="de-DE"/>
            </a:p>
          </p:txBody>
        </p:sp>
        <p:sp>
          <p:nvSpPr>
            <p:cNvPr id="7" name="TextBox 7"/>
            <p:cNvSpPr txBox="1"/>
            <p:nvPr/>
          </p:nvSpPr>
          <p:spPr>
            <a:xfrm>
              <a:off x="76200" y="47625"/>
              <a:ext cx="660400" cy="688975"/>
            </a:xfrm>
            <a:prstGeom prst="rect">
              <a:avLst/>
            </a:prstGeom>
          </p:spPr>
          <p:txBody>
            <a:bodyPr lIns="50800" tIns="50800" rIns="50800" bIns="50800" rtlCol="0" anchor="ctr"/>
            <a:lstStyle/>
            <a:p>
              <a:pPr algn="ctr">
                <a:lnSpc>
                  <a:spcPts val="3356"/>
                </a:lnSpc>
              </a:pPr>
              <a:r>
                <a:rPr lang="en-US" sz="2581" dirty="0">
                  <a:solidFill>
                    <a:srgbClr val="000000"/>
                  </a:solidFill>
                  <a:latin typeface="HK Grotesk"/>
                  <a:ea typeface="HK Grotesk"/>
                  <a:cs typeface="HK Grotesk"/>
                  <a:sym typeface="HK Grotesk"/>
                </a:rPr>
                <a:t>VERSICHERUNG</a:t>
              </a:r>
            </a:p>
          </p:txBody>
        </p:sp>
      </p:grpSp>
      <p:grpSp>
        <p:nvGrpSpPr>
          <p:cNvPr id="8" name="Group 8"/>
          <p:cNvGrpSpPr/>
          <p:nvPr/>
        </p:nvGrpSpPr>
        <p:grpSpPr>
          <a:xfrm>
            <a:off x="5161679" y="7467302"/>
            <a:ext cx="2500169" cy="2500169"/>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5"/>
            </a:solidFill>
          </p:spPr>
          <p:txBody>
            <a:bodyPr/>
            <a:lstStyle/>
            <a:p>
              <a:endParaRPr lang="de-DE"/>
            </a:p>
          </p:txBody>
        </p:sp>
        <p:sp>
          <p:nvSpPr>
            <p:cNvPr id="10" name="TextBox 10"/>
            <p:cNvSpPr txBox="1"/>
            <p:nvPr/>
          </p:nvSpPr>
          <p:spPr>
            <a:xfrm>
              <a:off x="76200" y="47625"/>
              <a:ext cx="660400" cy="688975"/>
            </a:xfrm>
            <a:prstGeom prst="rect">
              <a:avLst/>
            </a:prstGeom>
          </p:spPr>
          <p:txBody>
            <a:bodyPr lIns="50800" tIns="50800" rIns="50800" bIns="50800" rtlCol="0" anchor="ctr"/>
            <a:lstStyle/>
            <a:p>
              <a:pPr algn="ctr">
                <a:lnSpc>
                  <a:spcPts val="3356"/>
                </a:lnSpc>
              </a:pPr>
              <a:r>
                <a:rPr lang="en-US" sz="2581">
                  <a:solidFill>
                    <a:srgbClr val="000000"/>
                  </a:solidFill>
                  <a:latin typeface="HK Grotesk"/>
                  <a:ea typeface="HK Grotesk"/>
                  <a:cs typeface="HK Grotesk"/>
                  <a:sym typeface="HK Grotesk"/>
                </a:rPr>
                <a:t>WOHNUNG/ CAMPUS </a:t>
              </a:r>
            </a:p>
          </p:txBody>
        </p:sp>
      </p:grpSp>
      <p:grpSp>
        <p:nvGrpSpPr>
          <p:cNvPr id="11" name="Group 11"/>
          <p:cNvGrpSpPr/>
          <p:nvPr/>
        </p:nvGrpSpPr>
        <p:grpSpPr>
          <a:xfrm>
            <a:off x="9038451" y="234748"/>
            <a:ext cx="2569077" cy="256907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5"/>
            </a:solidFill>
          </p:spPr>
          <p:txBody>
            <a:bodyPr/>
            <a:lstStyle/>
            <a:p>
              <a:endParaRPr lang="de-DE"/>
            </a:p>
          </p:txBody>
        </p:sp>
        <p:sp>
          <p:nvSpPr>
            <p:cNvPr id="13" name="TextBox 13"/>
            <p:cNvSpPr txBox="1"/>
            <p:nvPr/>
          </p:nvSpPr>
          <p:spPr>
            <a:xfrm>
              <a:off x="76200" y="47625"/>
              <a:ext cx="660400" cy="688975"/>
            </a:xfrm>
            <a:prstGeom prst="rect">
              <a:avLst/>
            </a:prstGeom>
          </p:spPr>
          <p:txBody>
            <a:bodyPr lIns="50800" tIns="50800" rIns="50800" bIns="50800" rtlCol="0" anchor="ctr"/>
            <a:lstStyle/>
            <a:p>
              <a:pPr algn="ctr">
                <a:lnSpc>
                  <a:spcPts val="3356"/>
                </a:lnSpc>
              </a:pPr>
              <a:r>
                <a:rPr lang="en-US" sz="2581">
                  <a:solidFill>
                    <a:srgbClr val="000000"/>
                  </a:solidFill>
                  <a:latin typeface="HK Grotesk"/>
                  <a:ea typeface="HK Grotesk"/>
                  <a:cs typeface="HK Grotesk"/>
                  <a:sym typeface="HK Grotesk"/>
                </a:rPr>
                <a:t>SOZIALER ANSCHLUSS   </a:t>
              </a:r>
            </a:p>
          </p:txBody>
        </p:sp>
      </p:grpSp>
      <p:grpSp>
        <p:nvGrpSpPr>
          <p:cNvPr id="14" name="Group 14"/>
          <p:cNvGrpSpPr/>
          <p:nvPr/>
        </p:nvGrpSpPr>
        <p:grpSpPr>
          <a:xfrm>
            <a:off x="10449616" y="7792604"/>
            <a:ext cx="2315823" cy="2315823"/>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5"/>
            </a:solidFill>
          </p:spPr>
          <p:txBody>
            <a:bodyPr/>
            <a:lstStyle/>
            <a:p>
              <a:endParaRPr lang="de-DE"/>
            </a:p>
          </p:txBody>
        </p:sp>
        <p:sp>
          <p:nvSpPr>
            <p:cNvPr id="16" name="TextBox 16"/>
            <p:cNvSpPr txBox="1"/>
            <p:nvPr/>
          </p:nvSpPr>
          <p:spPr>
            <a:xfrm>
              <a:off x="76200" y="47625"/>
              <a:ext cx="660400" cy="688975"/>
            </a:xfrm>
            <a:prstGeom prst="rect">
              <a:avLst/>
            </a:prstGeom>
          </p:spPr>
          <p:txBody>
            <a:bodyPr lIns="50800" tIns="50800" rIns="50800" bIns="50800" rtlCol="0" anchor="ctr"/>
            <a:lstStyle/>
            <a:p>
              <a:pPr algn="ctr">
                <a:lnSpc>
                  <a:spcPts val="3356"/>
                </a:lnSpc>
              </a:pPr>
              <a:r>
                <a:rPr lang="en-US" sz="2581">
                  <a:solidFill>
                    <a:srgbClr val="000000"/>
                  </a:solidFill>
                  <a:latin typeface="HK Grotesk"/>
                  <a:ea typeface="HK Grotesk"/>
                  <a:cs typeface="HK Grotesk"/>
                  <a:sym typeface="HK Grotesk"/>
                </a:rPr>
                <a:t>SUBWAY </a:t>
              </a:r>
            </a:p>
          </p:txBody>
        </p:sp>
      </p:grpSp>
      <p:grpSp>
        <p:nvGrpSpPr>
          <p:cNvPr id="17" name="Group 17"/>
          <p:cNvGrpSpPr/>
          <p:nvPr/>
        </p:nvGrpSpPr>
        <p:grpSpPr>
          <a:xfrm>
            <a:off x="7428629" y="3527122"/>
            <a:ext cx="3940180" cy="3940180"/>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5"/>
            </a:solidFill>
          </p:spPr>
          <p:txBody>
            <a:bodyPr/>
            <a:lstStyle/>
            <a:p>
              <a:endParaRPr lang="de-DE"/>
            </a:p>
          </p:txBody>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4526"/>
                </a:lnSpc>
              </a:pPr>
              <a:r>
                <a:rPr lang="en-US" sz="3481" b="1">
                  <a:solidFill>
                    <a:srgbClr val="000000"/>
                  </a:solidFill>
                  <a:latin typeface="HK Grotesk Bold"/>
                  <a:ea typeface="HK Grotesk Bold"/>
                  <a:cs typeface="HK Grotesk Bold"/>
                  <a:sym typeface="HK Grotesk Bold"/>
                </a:rPr>
                <a:t>TIPPS/INFOS</a:t>
              </a:r>
            </a:p>
          </p:txBody>
        </p:sp>
      </p:grpSp>
      <p:grpSp>
        <p:nvGrpSpPr>
          <p:cNvPr id="20" name="Group 20"/>
          <p:cNvGrpSpPr/>
          <p:nvPr/>
        </p:nvGrpSpPr>
        <p:grpSpPr>
          <a:xfrm>
            <a:off x="12765440" y="2312593"/>
            <a:ext cx="2301158" cy="2301158"/>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5"/>
            </a:solidFill>
          </p:spPr>
          <p:txBody>
            <a:bodyPr/>
            <a:lstStyle/>
            <a:p>
              <a:endParaRPr lang="de-DE"/>
            </a:p>
          </p:txBody>
        </p:sp>
        <p:sp>
          <p:nvSpPr>
            <p:cNvPr id="22" name="TextBox 22"/>
            <p:cNvSpPr txBox="1"/>
            <p:nvPr/>
          </p:nvSpPr>
          <p:spPr>
            <a:xfrm>
              <a:off x="76200" y="47625"/>
              <a:ext cx="660400" cy="688975"/>
            </a:xfrm>
            <a:prstGeom prst="rect">
              <a:avLst/>
            </a:prstGeom>
          </p:spPr>
          <p:txBody>
            <a:bodyPr lIns="50800" tIns="50800" rIns="50800" bIns="50800" rtlCol="0" anchor="ctr"/>
            <a:lstStyle/>
            <a:p>
              <a:pPr algn="ctr">
                <a:lnSpc>
                  <a:spcPts val="3356"/>
                </a:lnSpc>
              </a:pPr>
              <a:r>
                <a:rPr lang="en-US" sz="2581">
                  <a:solidFill>
                    <a:srgbClr val="000000"/>
                  </a:solidFill>
                  <a:latin typeface="HK Grotesk"/>
                  <a:ea typeface="HK Grotesk"/>
                  <a:cs typeface="HK Grotesk"/>
                  <a:sym typeface="HK Grotesk"/>
                </a:rPr>
                <a:t>ORGA </a:t>
              </a:r>
            </a:p>
          </p:txBody>
        </p:sp>
      </p:grpSp>
      <p:grpSp>
        <p:nvGrpSpPr>
          <p:cNvPr id="23" name="Group 23"/>
          <p:cNvGrpSpPr/>
          <p:nvPr/>
        </p:nvGrpSpPr>
        <p:grpSpPr>
          <a:xfrm>
            <a:off x="13080735" y="5374650"/>
            <a:ext cx="2301158" cy="2301158"/>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5"/>
            </a:solidFill>
          </p:spPr>
          <p:txBody>
            <a:bodyPr/>
            <a:lstStyle/>
            <a:p>
              <a:endParaRPr lang="de-DE"/>
            </a:p>
          </p:txBody>
        </p:sp>
        <p:sp>
          <p:nvSpPr>
            <p:cNvPr id="25" name="TextBox 25"/>
            <p:cNvSpPr txBox="1"/>
            <p:nvPr/>
          </p:nvSpPr>
          <p:spPr>
            <a:xfrm>
              <a:off x="76200" y="47625"/>
              <a:ext cx="660400" cy="688975"/>
            </a:xfrm>
            <a:prstGeom prst="rect">
              <a:avLst/>
            </a:prstGeom>
          </p:spPr>
          <p:txBody>
            <a:bodyPr lIns="50800" tIns="50800" rIns="50800" bIns="50800" rtlCol="0" anchor="ctr"/>
            <a:lstStyle/>
            <a:p>
              <a:pPr algn="ctr">
                <a:lnSpc>
                  <a:spcPts val="3356"/>
                </a:lnSpc>
              </a:pPr>
              <a:r>
                <a:rPr lang="en-US" sz="2581">
                  <a:solidFill>
                    <a:srgbClr val="000000"/>
                  </a:solidFill>
                  <a:latin typeface="HK Grotesk"/>
                  <a:ea typeface="HK Grotesk"/>
                  <a:cs typeface="HK Grotesk"/>
                  <a:sym typeface="HK Grotesk"/>
                </a:rPr>
                <a:t>FINANZEN </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7BACB"/>
        </a:solidFill>
        <a:effectLst/>
      </p:bgPr>
    </p:bg>
    <p:spTree>
      <p:nvGrpSpPr>
        <p:cNvPr id="1" name=""/>
        <p:cNvGrpSpPr/>
        <p:nvPr/>
      </p:nvGrpSpPr>
      <p:grpSpPr>
        <a:xfrm>
          <a:off x="0" y="0"/>
          <a:ext cx="0" cy="0"/>
          <a:chOff x="0" y="0"/>
          <a:chExt cx="0" cy="0"/>
        </a:xfrm>
      </p:grpSpPr>
      <p:grpSp>
        <p:nvGrpSpPr>
          <p:cNvPr id="2" name="Group 2"/>
          <p:cNvGrpSpPr/>
          <p:nvPr/>
        </p:nvGrpSpPr>
        <p:grpSpPr>
          <a:xfrm>
            <a:off x="7369620" y="1820642"/>
            <a:ext cx="3548760" cy="3548760"/>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5"/>
            </a:solidFill>
          </p:spPr>
          <p:txBody>
            <a:bodyPr/>
            <a:lstStyle/>
            <a:p>
              <a:endParaRPr lang="de-DE"/>
            </a:p>
          </p:txBody>
        </p:sp>
        <p:sp>
          <p:nvSpPr>
            <p:cNvPr id="4" name="TextBox 4"/>
            <p:cNvSpPr txBox="1"/>
            <p:nvPr/>
          </p:nvSpPr>
          <p:spPr>
            <a:xfrm>
              <a:off x="76200" y="47625"/>
              <a:ext cx="660400" cy="688975"/>
            </a:xfrm>
            <a:prstGeom prst="rect">
              <a:avLst/>
            </a:prstGeom>
          </p:spPr>
          <p:txBody>
            <a:bodyPr lIns="50800" tIns="50800" rIns="50800" bIns="50800" rtlCol="0" anchor="ctr"/>
            <a:lstStyle/>
            <a:p>
              <a:pPr algn="ctr">
                <a:lnSpc>
                  <a:spcPts val="3356"/>
                </a:lnSpc>
              </a:pPr>
              <a:r>
                <a:rPr lang="en-US" sz="2581">
                  <a:solidFill>
                    <a:srgbClr val="000000"/>
                  </a:solidFill>
                  <a:latin typeface="HK Grotesk"/>
                  <a:ea typeface="HK Grotesk"/>
                  <a:cs typeface="HK Grotesk"/>
                  <a:sym typeface="HK Grotesk"/>
                </a:rPr>
                <a:t>WOHNUNG/ CAMPUS </a:t>
              </a:r>
            </a:p>
          </p:txBody>
        </p:sp>
      </p:grpSp>
      <p:sp>
        <p:nvSpPr>
          <p:cNvPr id="5" name="TextBox 5"/>
          <p:cNvSpPr txBox="1"/>
          <p:nvPr/>
        </p:nvSpPr>
        <p:spPr>
          <a:xfrm>
            <a:off x="2566480" y="6271005"/>
            <a:ext cx="12333767" cy="3914405"/>
          </a:xfrm>
          <a:prstGeom prst="rect">
            <a:avLst/>
          </a:prstGeom>
        </p:spPr>
        <p:txBody>
          <a:bodyPr lIns="0" tIns="0" rIns="0" bIns="0" rtlCol="0" anchor="t">
            <a:spAutoFit/>
          </a:bodyPr>
          <a:lstStyle/>
          <a:p>
            <a:pPr algn="l">
              <a:lnSpc>
                <a:spcPts val="3356"/>
              </a:lnSpc>
            </a:pPr>
            <a:r>
              <a:rPr lang="en-US" sz="2581" b="1" dirty="0">
                <a:solidFill>
                  <a:srgbClr val="000000"/>
                </a:solidFill>
                <a:latin typeface="HK Grotesk Bold"/>
                <a:ea typeface="HK Grotesk Bold"/>
                <a:cs typeface="HK Grotesk Bold"/>
                <a:sym typeface="HK Grotesk Bold"/>
              </a:rPr>
              <a:t>NÜTZLICHE LINKS:</a:t>
            </a:r>
          </a:p>
          <a:p>
            <a:pPr marL="557427" lvl="1" indent="-278713" algn="l">
              <a:lnSpc>
                <a:spcPts val="3356"/>
              </a:lnSpc>
              <a:buFont typeface="Arial"/>
              <a:buChar char="•"/>
            </a:pPr>
            <a:r>
              <a:rPr lang="en-US" sz="2581" dirty="0">
                <a:solidFill>
                  <a:srgbClr val="000000"/>
                </a:solidFill>
                <a:latin typeface="HK Grotesk"/>
                <a:ea typeface="HK Grotesk"/>
                <a:cs typeface="HK Grotesk"/>
                <a:sym typeface="HK Grotesk"/>
                <a:hlinkClick r:id="rId3"/>
              </a:rPr>
              <a:t>HTTPS://WWW.TC.COLUMBIA.EDU/HOUSING/STUDENT-HOUSING/</a:t>
            </a:r>
            <a:r>
              <a:rPr lang="en-US" sz="2581" dirty="0">
                <a:solidFill>
                  <a:srgbClr val="000000"/>
                </a:solidFill>
                <a:latin typeface="HK Grotesk"/>
                <a:ea typeface="HK Grotesk"/>
                <a:cs typeface="HK Grotesk"/>
                <a:sym typeface="HK Grotesk"/>
              </a:rPr>
              <a:t>  </a:t>
            </a:r>
          </a:p>
          <a:p>
            <a:pPr marL="557427" lvl="1" indent="-278713" algn="l">
              <a:lnSpc>
                <a:spcPts val="3356"/>
              </a:lnSpc>
              <a:buFont typeface="Arial"/>
              <a:buChar char="•"/>
            </a:pPr>
            <a:r>
              <a:rPr lang="en-US" sz="2581" dirty="0">
                <a:solidFill>
                  <a:srgbClr val="000000"/>
                </a:solidFill>
                <a:latin typeface="HK Grotesk"/>
                <a:ea typeface="HK Grotesk"/>
                <a:cs typeface="HK Grotesk"/>
                <a:sym typeface="HK Grotesk"/>
                <a:hlinkClick r:id="rId4"/>
              </a:rPr>
              <a:t>HTTPS://WWW.HOUSING.COLUMBIA.EDU</a:t>
            </a:r>
            <a:r>
              <a:rPr lang="en-US" sz="2581" dirty="0">
                <a:solidFill>
                  <a:srgbClr val="000000"/>
                </a:solidFill>
                <a:latin typeface="HK Grotesk"/>
                <a:ea typeface="HK Grotesk"/>
                <a:cs typeface="HK Grotesk"/>
                <a:sym typeface="HK Grotesk"/>
              </a:rPr>
              <a:t>  </a:t>
            </a:r>
          </a:p>
          <a:p>
            <a:pPr marL="557427" lvl="1" indent="-278713" algn="l">
              <a:lnSpc>
                <a:spcPts val="3356"/>
              </a:lnSpc>
              <a:buFont typeface="Arial"/>
              <a:buChar char="•"/>
            </a:pPr>
            <a:r>
              <a:rPr lang="en-US" sz="2581" dirty="0">
                <a:solidFill>
                  <a:srgbClr val="000000"/>
                </a:solidFill>
                <a:latin typeface="HK Grotesk"/>
                <a:ea typeface="HK Grotesk"/>
                <a:cs typeface="HK Grotesk"/>
                <a:sym typeface="HK Grotesk"/>
                <a:hlinkClick r:id="rId5"/>
              </a:rPr>
              <a:t>HTTPS://RESIDENTIAL.COLUMBIA.EDU/OFFCAMPUSHOUSING</a:t>
            </a:r>
            <a:r>
              <a:rPr lang="en-US" sz="2581" dirty="0">
                <a:solidFill>
                  <a:srgbClr val="000000"/>
                </a:solidFill>
                <a:latin typeface="HK Grotesk"/>
                <a:ea typeface="HK Grotesk"/>
                <a:cs typeface="HK Grotesk"/>
                <a:sym typeface="HK Grotesk"/>
              </a:rPr>
              <a:t>   </a:t>
            </a:r>
          </a:p>
          <a:p>
            <a:pPr algn="l">
              <a:lnSpc>
                <a:spcPts val="3356"/>
              </a:lnSpc>
            </a:pPr>
            <a:endParaRPr lang="en-US" sz="2581" dirty="0">
              <a:solidFill>
                <a:srgbClr val="000000"/>
              </a:solidFill>
              <a:latin typeface="HK Grotesk"/>
              <a:ea typeface="HK Grotesk"/>
              <a:cs typeface="HK Grotesk"/>
              <a:sym typeface="HK Grotesk"/>
            </a:endParaRPr>
          </a:p>
          <a:p>
            <a:pPr algn="l">
              <a:lnSpc>
                <a:spcPts val="3356"/>
              </a:lnSpc>
            </a:pPr>
            <a:r>
              <a:rPr lang="en-US" sz="2581" b="1" dirty="0">
                <a:solidFill>
                  <a:srgbClr val="000000"/>
                </a:solidFill>
                <a:latin typeface="HK Grotesk Bold"/>
                <a:ea typeface="HK Grotesk Bold"/>
                <a:cs typeface="HK Grotesk Bold"/>
                <a:sym typeface="HK Grotesk Bold"/>
              </a:rPr>
              <a:t>“FREIER MARKT”:</a:t>
            </a:r>
          </a:p>
          <a:p>
            <a:pPr marL="557427" lvl="1" indent="-278713" algn="l">
              <a:lnSpc>
                <a:spcPts val="3356"/>
              </a:lnSpc>
              <a:buFont typeface="Arial"/>
              <a:buChar char="•"/>
            </a:pPr>
            <a:r>
              <a:rPr lang="en-US" sz="2581" dirty="0">
                <a:solidFill>
                  <a:srgbClr val="000000"/>
                </a:solidFill>
                <a:latin typeface="HK Grotesk"/>
                <a:ea typeface="HK Grotesk"/>
                <a:cs typeface="HK Grotesk"/>
                <a:sym typeface="HK Grotesk"/>
              </a:rPr>
              <a:t>FACEBOOK-MARKETPLACE</a:t>
            </a:r>
          </a:p>
          <a:p>
            <a:pPr marL="557427" lvl="1" indent="-278713" algn="l">
              <a:lnSpc>
                <a:spcPts val="3356"/>
              </a:lnSpc>
              <a:buFont typeface="Arial"/>
              <a:buChar char="•"/>
            </a:pPr>
            <a:r>
              <a:rPr lang="en-US" sz="2581" dirty="0">
                <a:solidFill>
                  <a:srgbClr val="000000"/>
                </a:solidFill>
                <a:latin typeface="HK Grotesk"/>
                <a:ea typeface="HK Grotesk"/>
                <a:cs typeface="HK Grotesk"/>
                <a:sym typeface="HK Grotesk"/>
              </a:rPr>
              <a:t>AIRBNB</a:t>
            </a:r>
          </a:p>
          <a:p>
            <a:pPr marL="557427" lvl="1" indent="-278713" algn="l">
              <a:lnSpc>
                <a:spcPts val="3356"/>
              </a:lnSpc>
              <a:spcBef>
                <a:spcPct val="0"/>
              </a:spcBef>
              <a:buFont typeface="Arial"/>
              <a:buChar char="•"/>
            </a:pPr>
            <a:r>
              <a:rPr lang="en-US" sz="2581" dirty="0">
                <a:solidFill>
                  <a:srgbClr val="000000"/>
                </a:solidFill>
                <a:latin typeface="HK Grotesk"/>
                <a:ea typeface="HK Grotesk"/>
                <a:cs typeface="HK Grotesk"/>
                <a:sym typeface="HK Grotesk"/>
              </a:rPr>
              <a:t>EINFACHE GOOGLE SUCHE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7BACB"/>
        </a:solidFill>
        <a:effectLst/>
      </p:bgPr>
    </p:bg>
    <p:spTree>
      <p:nvGrpSpPr>
        <p:cNvPr id="1" name=""/>
        <p:cNvGrpSpPr/>
        <p:nvPr/>
      </p:nvGrpSpPr>
      <p:grpSpPr>
        <a:xfrm>
          <a:off x="0" y="0"/>
          <a:ext cx="0" cy="0"/>
          <a:chOff x="0" y="0"/>
          <a:chExt cx="0" cy="0"/>
        </a:xfrm>
      </p:grpSpPr>
      <p:sp>
        <p:nvSpPr>
          <p:cNvPr id="2" name="TextBox 2"/>
          <p:cNvSpPr txBox="1"/>
          <p:nvPr/>
        </p:nvSpPr>
        <p:spPr>
          <a:xfrm>
            <a:off x="3712371" y="1702081"/>
            <a:ext cx="10863257" cy="1228725"/>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000000"/>
                </a:solidFill>
                <a:latin typeface="HK Grotesk"/>
                <a:ea typeface="HK Grotesk"/>
                <a:cs typeface="HK Grotesk"/>
                <a:sym typeface="HK Grotesk"/>
              </a:rPr>
              <a:t>WEITERE THEMEN: </a:t>
            </a:r>
          </a:p>
        </p:txBody>
      </p:sp>
      <p:sp>
        <p:nvSpPr>
          <p:cNvPr id="3" name="TextBox 3"/>
          <p:cNvSpPr txBox="1"/>
          <p:nvPr/>
        </p:nvSpPr>
        <p:spPr>
          <a:xfrm>
            <a:off x="2542286" y="6134079"/>
            <a:ext cx="4580058" cy="585788"/>
          </a:xfrm>
          <a:prstGeom prst="rect">
            <a:avLst/>
          </a:prstGeom>
        </p:spPr>
        <p:txBody>
          <a:bodyPr lIns="0" tIns="0" rIns="0" bIns="0" rtlCol="0" anchor="t">
            <a:spAutoFit/>
          </a:bodyPr>
          <a:lstStyle/>
          <a:p>
            <a:pPr marL="0" lvl="0" indent="0" algn="ctr">
              <a:lnSpc>
                <a:spcPts val="4537"/>
              </a:lnSpc>
              <a:spcBef>
                <a:spcPct val="0"/>
              </a:spcBef>
            </a:pPr>
            <a:r>
              <a:rPr lang="en-US" sz="4125">
                <a:solidFill>
                  <a:srgbClr val="000000"/>
                </a:solidFill>
                <a:latin typeface="HK Grotesk"/>
                <a:ea typeface="HK Grotesk"/>
                <a:cs typeface="HK Grotesk"/>
                <a:sym typeface="HK Grotesk"/>
              </a:rPr>
              <a:t>Politische Situation </a:t>
            </a:r>
          </a:p>
        </p:txBody>
      </p:sp>
      <p:sp>
        <p:nvSpPr>
          <p:cNvPr id="4" name="TextBox 4"/>
          <p:cNvSpPr txBox="1"/>
          <p:nvPr/>
        </p:nvSpPr>
        <p:spPr>
          <a:xfrm>
            <a:off x="10679913" y="6134079"/>
            <a:ext cx="4580058" cy="1157288"/>
          </a:xfrm>
          <a:prstGeom prst="rect">
            <a:avLst/>
          </a:prstGeom>
        </p:spPr>
        <p:txBody>
          <a:bodyPr lIns="0" tIns="0" rIns="0" bIns="0" rtlCol="0" anchor="t">
            <a:spAutoFit/>
          </a:bodyPr>
          <a:lstStyle/>
          <a:p>
            <a:pPr marL="0" lvl="0" indent="0" algn="ctr">
              <a:lnSpc>
                <a:spcPts val="4537"/>
              </a:lnSpc>
              <a:spcBef>
                <a:spcPct val="0"/>
              </a:spcBef>
            </a:pPr>
            <a:r>
              <a:rPr lang="en-US" sz="4125">
                <a:solidFill>
                  <a:srgbClr val="000000"/>
                </a:solidFill>
                <a:latin typeface="HK Grotesk"/>
                <a:ea typeface="HK Grotesk"/>
                <a:cs typeface="HK Grotesk"/>
                <a:sym typeface="HK Grotesk"/>
              </a:rPr>
              <a:t>Situation für queere Personen</a:t>
            </a:r>
          </a:p>
        </p:txBody>
      </p:sp>
      <p:grpSp>
        <p:nvGrpSpPr>
          <p:cNvPr id="5" name="Group 5"/>
          <p:cNvGrpSpPr/>
          <p:nvPr/>
        </p:nvGrpSpPr>
        <p:grpSpPr>
          <a:xfrm>
            <a:off x="4212683" y="4166846"/>
            <a:ext cx="1239263" cy="1239263"/>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AF5"/>
            </a:solidFill>
          </p:spPr>
          <p:txBody>
            <a:bodyPr/>
            <a:lstStyle/>
            <a:p>
              <a:endParaRPr lang="de-DE"/>
            </a:p>
          </p:txBody>
        </p:sp>
      </p:grpSp>
      <p:grpSp>
        <p:nvGrpSpPr>
          <p:cNvPr id="7" name="Group 7"/>
          <p:cNvGrpSpPr/>
          <p:nvPr/>
        </p:nvGrpSpPr>
        <p:grpSpPr>
          <a:xfrm>
            <a:off x="12350310" y="4166846"/>
            <a:ext cx="1239263" cy="1239263"/>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AF5"/>
            </a:solidFill>
          </p:spPr>
          <p:txBody>
            <a:bodyPr/>
            <a:lstStyle/>
            <a:p>
              <a:endParaRPr lang="de-DE"/>
            </a:p>
          </p:txBody>
        </p:sp>
      </p:grpSp>
      <p:sp>
        <p:nvSpPr>
          <p:cNvPr id="9" name="TextBox 9"/>
          <p:cNvSpPr txBox="1"/>
          <p:nvPr/>
        </p:nvSpPr>
        <p:spPr>
          <a:xfrm>
            <a:off x="12350310" y="4074833"/>
            <a:ext cx="1239263" cy="1194689"/>
          </a:xfrm>
          <a:prstGeom prst="rect">
            <a:avLst/>
          </a:prstGeom>
        </p:spPr>
        <p:txBody>
          <a:bodyPr lIns="0" tIns="0" rIns="0" bIns="0" rtlCol="0" anchor="t">
            <a:spAutoFit/>
          </a:bodyPr>
          <a:lstStyle/>
          <a:p>
            <a:pPr marL="0" lvl="1" indent="0" algn="ctr">
              <a:lnSpc>
                <a:spcPts val="10047"/>
              </a:lnSpc>
              <a:spcBef>
                <a:spcPct val="0"/>
              </a:spcBef>
            </a:pPr>
            <a:r>
              <a:rPr lang="en-US" sz="6399" u="none">
                <a:solidFill>
                  <a:srgbClr val="000000"/>
                </a:solidFill>
                <a:latin typeface="HK Grotesk"/>
                <a:ea typeface="HK Grotesk"/>
                <a:cs typeface="HK Grotesk"/>
                <a:sym typeface="HK Grotesk"/>
              </a:rPr>
              <a:t>2</a:t>
            </a:r>
          </a:p>
        </p:txBody>
      </p:sp>
      <p:sp>
        <p:nvSpPr>
          <p:cNvPr id="10" name="TextBox 10"/>
          <p:cNvSpPr txBox="1"/>
          <p:nvPr/>
        </p:nvSpPr>
        <p:spPr>
          <a:xfrm>
            <a:off x="4212683" y="4074833"/>
            <a:ext cx="1239263" cy="1194689"/>
          </a:xfrm>
          <a:prstGeom prst="rect">
            <a:avLst/>
          </a:prstGeom>
        </p:spPr>
        <p:txBody>
          <a:bodyPr lIns="0" tIns="0" rIns="0" bIns="0" rtlCol="0" anchor="t">
            <a:spAutoFit/>
          </a:bodyPr>
          <a:lstStyle/>
          <a:p>
            <a:pPr marL="0" lvl="1" indent="0" algn="ctr">
              <a:lnSpc>
                <a:spcPts val="10047"/>
              </a:lnSpc>
              <a:spcBef>
                <a:spcPct val="0"/>
              </a:spcBef>
            </a:pPr>
            <a:r>
              <a:rPr lang="en-US" sz="6399">
                <a:solidFill>
                  <a:srgbClr val="000000"/>
                </a:solidFill>
                <a:latin typeface="HK Grotesk"/>
                <a:ea typeface="HK Grotesk"/>
                <a:cs typeface="HK Grotesk"/>
                <a:sym typeface="HK Grotesk"/>
              </a:rPr>
              <a:t>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7BACB"/>
        </a:solidFill>
        <a:effectLst/>
      </p:bgPr>
    </p:bg>
    <p:spTree>
      <p:nvGrpSpPr>
        <p:cNvPr id="1" name=""/>
        <p:cNvGrpSpPr/>
        <p:nvPr/>
      </p:nvGrpSpPr>
      <p:grpSpPr>
        <a:xfrm>
          <a:off x="0" y="0"/>
          <a:ext cx="0" cy="0"/>
          <a:chOff x="0" y="0"/>
          <a:chExt cx="0" cy="0"/>
        </a:xfrm>
      </p:grpSpPr>
      <p:sp>
        <p:nvSpPr>
          <p:cNvPr id="2" name="TextBox 2"/>
          <p:cNvSpPr txBox="1"/>
          <p:nvPr/>
        </p:nvSpPr>
        <p:spPr>
          <a:xfrm>
            <a:off x="5046315" y="4708335"/>
            <a:ext cx="8195370" cy="648017"/>
          </a:xfrm>
          <a:prstGeom prst="rect">
            <a:avLst/>
          </a:prstGeom>
        </p:spPr>
        <p:txBody>
          <a:bodyPr lIns="0" tIns="0" rIns="0" bIns="0" rtlCol="0" anchor="t">
            <a:spAutoFit/>
          </a:bodyPr>
          <a:lstStyle/>
          <a:p>
            <a:pPr algn="ctr">
              <a:lnSpc>
                <a:spcPts val="4977"/>
              </a:lnSpc>
              <a:spcBef>
                <a:spcPct val="0"/>
              </a:spcBef>
            </a:pPr>
            <a:r>
              <a:rPr lang="en-US" sz="4524" b="1" dirty="0" err="1">
                <a:solidFill>
                  <a:srgbClr val="000000"/>
                </a:solidFill>
                <a:latin typeface="HK Grotesk Bold"/>
                <a:ea typeface="HK Grotesk Bold"/>
                <a:cs typeface="HK Grotesk Bold"/>
                <a:sym typeface="HK Grotesk Bold"/>
              </a:rPr>
              <a:t>Fazit</a:t>
            </a:r>
            <a:r>
              <a:rPr lang="en-US" sz="4524" b="1" dirty="0">
                <a:solidFill>
                  <a:srgbClr val="000000"/>
                </a:solidFill>
                <a:latin typeface="HK Grotesk Bold"/>
                <a:ea typeface="HK Grotesk Bold"/>
                <a:cs typeface="HK Grotesk Bold"/>
                <a:sym typeface="HK Grotesk Bold"/>
              </a:rPr>
              <a:t> </a:t>
            </a:r>
            <a:r>
              <a:rPr lang="en-US" sz="4524" b="1" dirty="0" err="1">
                <a:solidFill>
                  <a:srgbClr val="000000"/>
                </a:solidFill>
                <a:latin typeface="HK Grotesk Bold"/>
                <a:ea typeface="HK Grotesk Bold"/>
                <a:cs typeface="HK Grotesk Bold"/>
                <a:sym typeface="HK Grotesk Bold"/>
              </a:rPr>
              <a:t>gegen</a:t>
            </a:r>
            <a:r>
              <a:rPr lang="en-US" sz="4524" b="1" dirty="0">
                <a:solidFill>
                  <a:srgbClr val="000000"/>
                </a:solidFill>
                <a:latin typeface="HK Grotesk Bold"/>
                <a:ea typeface="HK Grotesk Bold"/>
                <a:cs typeface="HK Grotesk Bold"/>
                <a:sym typeface="HK Grotesk Bold"/>
              </a:rPr>
              <a:t> Ende des Semesters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7BACB"/>
        </a:solidFill>
        <a:effectLst/>
      </p:bgPr>
    </p:bg>
    <p:spTree>
      <p:nvGrpSpPr>
        <p:cNvPr id="1" name="">
          <a:extLst>
            <a:ext uri="{FF2B5EF4-FFF2-40B4-BE49-F238E27FC236}">
              <a16:creationId xmlns:a16="http://schemas.microsoft.com/office/drawing/2014/main" id="{DC926C07-36D8-323C-9DF6-DA2D1FB9A2C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DD8F326B-8047-4D8B-0902-3DDA788FDC7D}"/>
              </a:ext>
            </a:extLst>
          </p:cNvPr>
          <p:cNvSpPr txBox="1"/>
          <p:nvPr/>
        </p:nvSpPr>
        <p:spPr>
          <a:xfrm>
            <a:off x="5046315" y="2892467"/>
            <a:ext cx="8195370" cy="5143267"/>
          </a:xfrm>
          <a:prstGeom prst="rect">
            <a:avLst/>
          </a:prstGeom>
        </p:spPr>
        <p:txBody>
          <a:bodyPr lIns="0" tIns="0" rIns="0" bIns="0" rtlCol="0" anchor="t">
            <a:spAutoFit/>
          </a:bodyPr>
          <a:lstStyle/>
          <a:p>
            <a:pPr algn="ctr">
              <a:lnSpc>
                <a:spcPts val="4977"/>
              </a:lnSpc>
              <a:spcBef>
                <a:spcPct val="0"/>
              </a:spcBef>
            </a:pPr>
            <a:r>
              <a:rPr lang="en-US" sz="4524" b="1" dirty="0">
                <a:solidFill>
                  <a:srgbClr val="000000"/>
                </a:solidFill>
                <a:latin typeface="HK Grotesk Bold"/>
                <a:ea typeface="HK Grotesk Bold"/>
                <a:cs typeface="HK Grotesk Bold"/>
                <a:sym typeface="HK Grotesk Bold"/>
              </a:rPr>
              <a:t>Anmerkung:</a:t>
            </a:r>
          </a:p>
          <a:p>
            <a:pPr algn="ctr">
              <a:lnSpc>
                <a:spcPts val="4977"/>
              </a:lnSpc>
              <a:spcBef>
                <a:spcPct val="0"/>
              </a:spcBef>
            </a:pPr>
            <a:r>
              <a:rPr lang="en-US" sz="4524" b="1" dirty="0">
                <a:solidFill>
                  <a:srgbClr val="000000"/>
                </a:solidFill>
                <a:latin typeface="HK Grotesk Bold"/>
                <a:ea typeface="HK Grotesk Bold"/>
                <a:cs typeface="HK Grotesk Bold"/>
                <a:sym typeface="HK Grotesk Bold"/>
              </a:rPr>
              <a:t> </a:t>
            </a:r>
          </a:p>
          <a:p>
            <a:pPr algn="ctr">
              <a:lnSpc>
                <a:spcPts val="4977"/>
              </a:lnSpc>
              <a:spcBef>
                <a:spcPct val="0"/>
              </a:spcBef>
            </a:pPr>
            <a:r>
              <a:rPr lang="en-US" sz="4524" b="1" dirty="0">
                <a:solidFill>
                  <a:srgbClr val="000000"/>
                </a:solidFill>
                <a:latin typeface="HK Grotesk Bold"/>
                <a:ea typeface="HK Grotesk Bold"/>
                <a:cs typeface="HK Grotesk Bold"/>
                <a:sym typeface="HK Grotesk Bold"/>
              </a:rPr>
              <a:t>Auf den Folien sind nur Schlagwörter, weiterführende Informationen, die im Vortrag genannt wurden, befinden sich in den PPP-Notizen auf der jeweiligen Seite </a:t>
            </a:r>
          </a:p>
        </p:txBody>
      </p:sp>
    </p:spTree>
    <p:extLst>
      <p:ext uri="{BB962C8B-B14F-4D97-AF65-F5344CB8AC3E}">
        <p14:creationId xmlns:p14="http://schemas.microsoft.com/office/powerpoint/2010/main" val="4196774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7BACB"/>
        </a:solidFill>
        <a:effectLst/>
      </p:bgPr>
    </p:bg>
    <p:spTree>
      <p:nvGrpSpPr>
        <p:cNvPr id="1" name=""/>
        <p:cNvGrpSpPr/>
        <p:nvPr/>
      </p:nvGrpSpPr>
      <p:grpSpPr>
        <a:xfrm>
          <a:off x="0" y="0"/>
          <a:ext cx="0" cy="0"/>
          <a:chOff x="0" y="0"/>
          <a:chExt cx="0" cy="0"/>
        </a:xfrm>
      </p:grpSpPr>
      <p:sp>
        <p:nvSpPr>
          <p:cNvPr id="2" name="Freeform 2"/>
          <p:cNvSpPr/>
          <p:nvPr/>
        </p:nvSpPr>
        <p:spPr>
          <a:xfrm>
            <a:off x="6639724" y="2761330"/>
            <a:ext cx="5340561" cy="7120749"/>
          </a:xfrm>
          <a:custGeom>
            <a:avLst/>
            <a:gdLst/>
            <a:ahLst/>
            <a:cxnLst/>
            <a:rect l="l" t="t" r="r" b="b"/>
            <a:pathLst>
              <a:path w="5340561" h="7120749">
                <a:moveTo>
                  <a:pt x="0" y="0"/>
                </a:moveTo>
                <a:lnTo>
                  <a:pt x="5340561" y="0"/>
                </a:lnTo>
                <a:lnTo>
                  <a:pt x="5340561" y="7120749"/>
                </a:lnTo>
                <a:lnTo>
                  <a:pt x="0" y="7120749"/>
                </a:lnTo>
                <a:lnTo>
                  <a:pt x="0" y="0"/>
                </a:lnTo>
                <a:close/>
              </a:path>
            </a:pathLst>
          </a:custGeom>
          <a:blipFill>
            <a:blip r:embed="rId2"/>
            <a:stretch>
              <a:fillRect/>
            </a:stretch>
          </a:blipFill>
        </p:spPr>
        <p:txBody>
          <a:bodyPr/>
          <a:lstStyle/>
          <a:p>
            <a:endParaRPr lang="de-DE" dirty="0"/>
          </a:p>
        </p:txBody>
      </p:sp>
      <p:grpSp>
        <p:nvGrpSpPr>
          <p:cNvPr id="3" name="Group 3"/>
          <p:cNvGrpSpPr/>
          <p:nvPr/>
        </p:nvGrpSpPr>
        <p:grpSpPr>
          <a:xfrm>
            <a:off x="8095476" y="137722"/>
            <a:ext cx="2429057" cy="2429057"/>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5"/>
            </a:solidFill>
          </p:spPr>
          <p:txBody>
            <a:bodyPr/>
            <a:lstStyle/>
            <a:p>
              <a:endParaRPr lang="de-DE" dirty="0"/>
            </a:p>
          </p:txBody>
        </p:sp>
        <p:sp>
          <p:nvSpPr>
            <p:cNvPr id="5" name="TextBox 5"/>
            <p:cNvSpPr txBox="1"/>
            <p:nvPr/>
          </p:nvSpPr>
          <p:spPr>
            <a:xfrm>
              <a:off x="76200" y="47625"/>
              <a:ext cx="660400" cy="688975"/>
            </a:xfrm>
            <a:prstGeom prst="rect">
              <a:avLst/>
            </a:prstGeom>
          </p:spPr>
          <p:txBody>
            <a:bodyPr lIns="50800" tIns="50800" rIns="50800" bIns="50800" rtlCol="0" anchor="ctr"/>
            <a:lstStyle/>
            <a:p>
              <a:pPr algn="ctr">
                <a:lnSpc>
                  <a:spcPts val="3356"/>
                </a:lnSpc>
              </a:pPr>
              <a:r>
                <a:rPr lang="en-US" sz="2581" dirty="0">
                  <a:solidFill>
                    <a:srgbClr val="000000"/>
                  </a:solidFill>
                  <a:latin typeface="HK Grotesk"/>
                  <a:ea typeface="HK Grotesk"/>
                  <a:cs typeface="HK Grotesk"/>
                  <a:sym typeface="HK Grotesk"/>
                </a:rPr>
                <a:t>JULIUS, </a:t>
              </a:r>
            </a:p>
            <a:p>
              <a:pPr algn="ctr">
                <a:lnSpc>
                  <a:spcPts val="3356"/>
                </a:lnSpc>
              </a:pPr>
              <a:r>
                <a:rPr lang="en-US" sz="2581" dirty="0">
                  <a:solidFill>
                    <a:srgbClr val="000000"/>
                  </a:solidFill>
                  <a:latin typeface="HK Grotesk"/>
                  <a:ea typeface="HK Grotesk"/>
                  <a:cs typeface="HK Grotesk"/>
                  <a:sym typeface="HK Grotesk"/>
                </a:rPr>
                <a:t>23 JAHRE</a:t>
              </a:r>
            </a:p>
          </p:txBody>
        </p:sp>
      </p:grpSp>
      <p:grpSp>
        <p:nvGrpSpPr>
          <p:cNvPr id="6" name="Group 6"/>
          <p:cNvGrpSpPr/>
          <p:nvPr/>
        </p:nvGrpSpPr>
        <p:grpSpPr>
          <a:xfrm>
            <a:off x="2319288" y="2761330"/>
            <a:ext cx="2734408" cy="2734408"/>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5"/>
            </a:solidFill>
          </p:spPr>
          <p:txBody>
            <a:bodyPr/>
            <a:lstStyle/>
            <a:p>
              <a:endParaRPr lang="de-DE" dirty="0"/>
            </a:p>
          </p:txBody>
        </p:sp>
        <p:sp>
          <p:nvSpPr>
            <p:cNvPr id="8" name="TextBox 8"/>
            <p:cNvSpPr txBox="1"/>
            <p:nvPr/>
          </p:nvSpPr>
          <p:spPr>
            <a:xfrm>
              <a:off x="18134" y="36880"/>
              <a:ext cx="794666" cy="765175"/>
            </a:xfrm>
            <a:prstGeom prst="rect">
              <a:avLst/>
            </a:prstGeom>
          </p:spPr>
          <p:txBody>
            <a:bodyPr lIns="50800" tIns="50800" rIns="50800" bIns="50800" rtlCol="0" anchor="ctr"/>
            <a:lstStyle/>
            <a:p>
              <a:pPr algn="ctr">
                <a:lnSpc>
                  <a:spcPts val="3356"/>
                </a:lnSpc>
              </a:pPr>
              <a:r>
                <a:rPr lang="en-US" sz="2581" dirty="0">
                  <a:solidFill>
                    <a:srgbClr val="000000"/>
                  </a:solidFill>
                  <a:latin typeface="HK Grotesk"/>
                  <a:ea typeface="HK Grotesk"/>
                  <a:cs typeface="HK Grotesk"/>
                  <a:sym typeface="HK Grotesk"/>
                </a:rPr>
                <a:t>LEHRAMT: GEOGRAPHIE, GESCHICHTE, PHILOSOPHIE</a:t>
              </a:r>
            </a:p>
          </p:txBody>
        </p:sp>
      </p:grpSp>
      <p:grpSp>
        <p:nvGrpSpPr>
          <p:cNvPr id="9" name="Group 9"/>
          <p:cNvGrpSpPr/>
          <p:nvPr/>
        </p:nvGrpSpPr>
        <p:grpSpPr>
          <a:xfrm>
            <a:off x="3686492" y="7660555"/>
            <a:ext cx="2221523" cy="222152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5"/>
            </a:solidFill>
          </p:spPr>
          <p:txBody>
            <a:bodyPr/>
            <a:lstStyle/>
            <a:p>
              <a:endParaRPr lang="de-DE" dirty="0"/>
            </a:p>
          </p:txBody>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3356"/>
                </a:lnSpc>
              </a:pPr>
              <a:r>
                <a:rPr lang="en-US" sz="2581" dirty="0">
                  <a:solidFill>
                    <a:srgbClr val="000000"/>
                  </a:solidFill>
                  <a:latin typeface="HK Grotesk"/>
                  <a:ea typeface="HK Grotesk"/>
                  <a:cs typeface="HK Grotesk"/>
                  <a:sym typeface="HK Grotesk"/>
                </a:rPr>
                <a:t>MASTER, 2. SEMESTER </a:t>
              </a:r>
            </a:p>
          </p:txBody>
        </p:sp>
      </p:grpSp>
      <p:grpSp>
        <p:nvGrpSpPr>
          <p:cNvPr id="12" name="Group 12"/>
          <p:cNvGrpSpPr/>
          <p:nvPr/>
        </p:nvGrpSpPr>
        <p:grpSpPr>
          <a:xfrm>
            <a:off x="13370969" y="2761330"/>
            <a:ext cx="2822331" cy="2822331"/>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5"/>
            </a:solidFill>
          </p:spPr>
          <p:txBody>
            <a:bodyPr/>
            <a:lstStyle/>
            <a:p>
              <a:endParaRPr lang="de-DE" dirty="0"/>
            </a:p>
          </p:txBody>
        </p:sp>
        <p:sp>
          <p:nvSpPr>
            <p:cNvPr id="14" name="TextBox 14"/>
            <p:cNvSpPr txBox="1"/>
            <p:nvPr/>
          </p:nvSpPr>
          <p:spPr>
            <a:xfrm>
              <a:off x="76200" y="47625"/>
              <a:ext cx="660400" cy="688975"/>
            </a:xfrm>
            <a:prstGeom prst="rect">
              <a:avLst/>
            </a:prstGeom>
          </p:spPr>
          <p:txBody>
            <a:bodyPr lIns="50800" tIns="50800" rIns="50800" bIns="50800" rtlCol="0" anchor="ctr"/>
            <a:lstStyle/>
            <a:p>
              <a:pPr algn="ctr">
                <a:lnSpc>
                  <a:spcPts val="3356"/>
                </a:lnSpc>
              </a:pPr>
              <a:r>
                <a:rPr lang="en-US" sz="2581" dirty="0">
                  <a:solidFill>
                    <a:srgbClr val="000000"/>
                  </a:solidFill>
                  <a:latin typeface="HK Grotesk"/>
                  <a:ea typeface="HK Grotesk"/>
                  <a:cs typeface="HK Grotesk"/>
                  <a:sym typeface="HK Grotesk"/>
                </a:rPr>
                <a:t>DAAD-STIPENDIAT: EMPOWERING STEM EDUCATORS</a:t>
              </a:r>
            </a:p>
          </p:txBody>
        </p:sp>
      </p:grpSp>
      <p:grpSp>
        <p:nvGrpSpPr>
          <p:cNvPr id="15" name="Group 15"/>
          <p:cNvGrpSpPr/>
          <p:nvPr/>
        </p:nvGrpSpPr>
        <p:grpSpPr>
          <a:xfrm>
            <a:off x="12708118" y="7337970"/>
            <a:ext cx="2315823" cy="2315823"/>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AF5"/>
            </a:solidFill>
          </p:spPr>
          <p:txBody>
            <a:bodyPr/>
            <a:lstStyle/>
            <a:p>
              <a:endParaRPr lang="de-DE" dirty="0"/>
            </a:p>
          </p:txBody>
        </p:sp>
        <p:sp>
          <p:nvSpPr>
            <p:cNvPr id="17" name="TextBox 17"/>
            <p:cNvSpPr txBox="1"/>
            <p:nvPr/>
          </p:nvSpPr>
          <p:spPr>
            <a:xfrm>
              <a:off x="76200" y="47625"/>
              <a:ext cx="660400" cy="688975"/>
            </a:xfrm>
            <a:prstGeom prst="rect">
              <a:avLst/>
            </a:prstGeom>
          </p:spPr>
          <p:txBody>
            <a:bodyPr lIns="50800" tIns="50800" rIns="50800" bIns="50800" rtlCol="0" anchor="ctr"/>
            <a:lstStyle/>
            <a:p>
              <a:pPr algn="ctr">
                <a:lnSpc>
                  <a:spcPts val="3356"/>
                </a:lnSpc>
              </a:pPr>
              <a:r>
                <a:rPr lang="en-US" sz="2581" dirty="0">
                  <a:solidFill>
                    <a:srgbClr val="000000"/>
                  </a:solidFill>
                  <a:latin typeface="HK Grotesk"/>
                  <a:ea typeface="HK Grotesk"/>
                  <a:cs typeface="HK Grotesk"/>
                  <a:sym typeface="HK Grotesk"/>
                </a:rPr>
                <a:t>LEBE SEIT ENDE AUGUST IN NEW YORK </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7BACB"/>
        </a:solidFill>
        <a:effectLst/>
      </p:bgPr>
    </p:bg>
    <p:spTree>
      <p:nvGrpSpPr>
        <p:cNvPr id="1" name=""/>
        <p:cNvGrpSpPr/>
        <p:nvPr/>
      </p:nvGrpSpPr>
      <p:grpSpPr>
        <a:xfrm>
          <a:off x="0" y="0"/>
          <a:ext cx="0" cy="0"/>
          <a:chOff x="0" y="0"/>
          <a:chExt cx="0" cy="0"/>
        </a:xfrm>
      </p:grpSpPr>
      <p:grpSp>
        <p:nvGrpSpPr>
          <p:cNvPr id="2" name="Group 2"/>
          <p:cNvGrpSpPr/>
          <p:nvPr/>
        </p:nvGrpSpPr>
        <p:grpSpPr>
          <a:xfrm>
            <a:off x="514425" y="3886834"/>
            <a:ext cx="3388048" cy="4359851"/>
            <a:chOff x="0" y="0"/>
            <a:chExt cx="3133810" cy="4032689"/>
          </a:xfrm>
        </p:grpSpPr>
        <p:sp>
          <p:nvSpPr>
            <p:cNvPr id="3" name="Freeform 3"/>
            <p:cNvSpPr/>
            <p:nvPr/>
          </p:nvSpPr>
          <p:spPr>
            <a:xfrm>
              <a:off x="0" y="0"/>
              <a:ext cx="3133810" cy="4032690"/>
            </a:xfrm>
            <a:custGeom>
              <a:avLst/>
              <a:gdLst/>
              <a:ahLst/>
              <a:cxnLst/>
              <a:rect l="l" t="t" r="r" b="b"/>
              <a:pathLst>
                <a:path w="3133810" h="4032690">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90"/>
                    <a:pt x="3009350" y="4032690"/>
                  </a:cubicBezTo>
                  <a:close/>
                </a:path>
              </a:pathLst>
            </a:custGeom>
            <a:solidFill>
              <a:srgbClr val="FFFAF5"/>
            </a:solidFill>
          </p:spPr>
          <p:txBody>
            <a:bodyPr/>
            <a:lstStyle/>
            <a:p>
              <a:endParaRPr lang="de-DE" dirty="0"/>
            </a:p>
          </p:txBody>
        </p:sp>
      </p:grpSp>
      <p:grpSp>
        <p:nvGrpSpPr>
          <p:cNvPr id="4" name="Group 4"/>
          <p:cNvGrpSpPr/>
          <p:nvPr/>
        </p:nvGrpSpPr>
        <p:grpSpPr>
          <a:xfrm>
            <a:off x="5070327" y="3886834"/>
            <a:ext cx="3388048" cy="4359851"/>
            <a:chOff x="0" y="0"/>
            <a:chExt cx="3133810" cy="4032689"/>
          </a:xfrm>
        </p:grpSpPr>
        <p:sp>
          <p:nvSpPr>
            <p:cNvPr id="5" name="Freeform 5"/>
            <p:cNvSpPr/>
            <p:nvPr/>
          </p:nvSpPr>
          <p:spPr>
            <a:xfrm>
              <a:off x="0" y="0"/>
              <a:ext cx="3133810" cy="4032690"/>
            </a:xfrm>
            <a:custGeom>
              <a:avLst/>
              <a:gdLst/>
              <a:ahLst/>
              <a:cxnLst/>
              <a:rect l="l" t="t" r="r" b="b"/>
              <a:pathLst>
                <a:path w="3133810" h="4032690">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90"/>
                    <a:pt x="3009350" y="4032690"/>
                  </a:cubicBezTo>
                  <a:close/>
                </a:path>
              </a:pathLst>
            </a:custGeom>
            <a:solidFill>
              <a:srgbClr val="FFFAF5"/>
            </a:solidFill>
          </p:spPr>
          <p:txBody>
            <a:bodyPr/>
            <a:lstStyle/>
            <a:p>
              <a:endParaRPr lang="de-DE" dirty="0"/>
            </a:p>
          </p:txBody>
        </p:sp>
      </p:grpSp>
      <p:grpSp>
        <p:nvGrpSpPr>
          <p:cNvPr id="6" name="Group 6"/>
          <p:cNvGrpSpPr/>
          <p:nvPr/>
        </p:nvGrpSpPr>
        <p:grpSpPr>
          <a:xfrm>
            <a:off x="9663841" y="3886834"/>
            <a:ext cx="3388048" cy="4359851"/>
            <a:chOff x="0" y="0"/>
            <a:chExt cx="3133810" cy="4032689"/>
          </a:xfrm>
        </p:grpSpPr>
        <p:sp>
          <p:nvSpPr>
            <p:cNvPr id="7" name="Freeform 7"/>
            <p:cNvSpPr/>
            <p:nvPr/>
          </p:nvSpPr>
          <p:spPr>
            <a:xfrm>
              <a:off x="0" y="0"/>
              <a:ext cx="3133810" cy="4032690"/>
            </a:xfrm>
            <a:custGeom>
              <a:avLst/>
              <a:gdLst/>
              <a:ahLst/>
              <a:cxnLst/>
              <a:rect l="l" t="t" r="r" b="b"/>
              <a:pathLst>
                <a:path w="3133810" h="4032690">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90"/>
                    <a:pt x="3009350" y="4032690"/>
                  </a:cubicBezTo>
                  <a:close/>
                </a:path>
              </a:pathLst>
            </a:custGeom>
            <a:solidFill>
              <a:srgbClr val="FFFAF5"/>
            </a:solidFill>
          </p:spPr>
          <p:txBody>
            <a:bodyPr/>
            <a:lstStyle/>
            <a:p>
              <a:endParaRPr lang="de-DE" dirty="0"/>
            </a:p>
          </p:txBody>
        </p:sp>
      </p:grpSp>
      <p:sp>
        <p:nvSpPr>
          <p:cNvPr id="8" name="TextBox 8"/>
          <p:cNvSpPr txBox="1"/>
          <p:nvPr/>
        </p:nvSpPr>
        <p:spPr>
          <a:xfrm>
            <a:off x="3712371" y="1889316"/>
            <a:ext cx="10863257" cy="1228725"/>
          </a:xfrm>
          <a:prstGeom prst="rect">
            <a:avLst/>
          </a:prstGeom>
        </p:spPr>
        <p:txBody>
          <a:bodyPr lIns="0" tIns="0" rIns="0" bIns="0" rtlCol="0" anchor="t">
            <a:spAutoFit/>
          </a:bodyPr>
          <a:lstStyle/>
          <a:p>
            <a:pPr marL="0" lvl="0" indent="0" algn="ctr">
              <a:lnSpc>
                <a:spcPts val="9600"/>
              </a:lnSpc>
              <a:spcBef>
                <a:spcPct val="0"/>
              </a:spcBef>
            </a:pPr>
            <a:r>
              <a:rPr lang="en-US" sz="8000" b="1" dirty="0">
                <a:solidFill>
                  <a:srgbClr val="FFFAF5"/>
                </a:solidFill>
                <a:latin typeface="HK Grotesk Bold"/>
                <a:ea typeface="HK Grotesk Bold"/>
                <a:cs typeface="HK Grotesk Bold"/>
                <a:sym typeface="HK Grotesk Bold"/>
              </a:rPr>
              <a:t>Agenda</a:t>
            </a:r>
          </a:p>
        </p:txBody>
      </p:sp>
      <p:sp>
        <p:nvSpPr>
          <p:cNvPr id="9" name="TextBox 9"/>
          <p:cNvSpPr txBox="1"/>
          <p:nvPr/>
        </p:nvSpPr>
        <p:spPr>
          <a:xfrm>
            <a:off x="683713" y="7097667"/>
            <a:ext cx="2715079" cy="833985"/>
          </a:xfrm>
          <a:prstGeom prst="rect">
            <a:avLst/>
          </a:prstGeom>
        </p:spPr>
        <p:txBody>
          <a:bodyPr lIns="0" tIns="0" rIns="0" bIns="0" rtlCol="0" anchor="t">
            <a:spAutoFit/>
          </a:bodyPr>
          <a:lstStyle/>
          <a:p>
            <a:pPr marL="0" lvl="0" indent="0" algn="l">
              <a:lnSpc>
                <a:spcPts val="3356"/>
              </a:lnSpc>
              <a:spcBef>
                <a:spcPct val="0"/>
              </a:spcBef>
            </a:pPr>
            <a:r>
              <a:rPr lang="en-US" sz="2581" dirty="0">
                <a:solidFill>
                  <a:srgbClr val="000000"/>
                </a:solidFill>
                <a:latin typeface="HK Grotesk"/>
                <a:ea typeface="HK Grotesk"/>
                <a:cs typeface="HK Grotesk"/>
                <a:sym typeface="HK Grotesk"/>
              </a:rPr>
              <a:t>WARUM COLUMBIA/TC</a:t>
            </a:r>
          </a:p>
        </p:txBody>
      </p:sp>
      <p:sp>
        <p:nvSpPr>
          <p:cNvPr id="10" name="TextBox 10"/>
          <p:cNvSpPr txBox="1"/>
          <p:nvPr/>
        </p:nvSpPr>
        <p:spPr>
          <a:xfrm>
            <a:off x="683713" y="4110602"/>
            <a:ext cx="731749" cy="678561"/>
          </a:xfrm>
          <a:prstGeom prst="rect">
            <a:avLst/>
          </a:prstGeom>
        </p:spPr>
        <p:txBody>
          <a:bodyPr lIns="0" tIns="0" rIns="0" bIns="0" rtlCol="0" anchor="t">
            <a:spAutoFit/>
          </a:bodyPr>
          <a:lstStyle/>
          <a:p>
            <a:pPr marL="0" lvl="1" indent="0" algn="l">
              <a:lnSpc>
                <a:spcPts val="5652"/>
              </a:lnSpc>
              <a:spcBef>
                <a:spcPct val="0"/>
              </a:spcBef>
            </a:pPr>
            <a:r>
              <a:rPr lang="en-US" sz="3600" u="none" dirty="0">
                <a:solidFill>
                  <a:srgbClr val="000000"/>
                </a:solidFill>
                <a:latin typeface="HK Grotesk"/>
                <a:ea typeface="HK Grotesk"/>
                <a:cs typeface="HK Grotesk"/>
                <a:sym typeface="HK Grotesk"/>
              </a:rPr>
              <a:t>01</a:t>
            </a:r>
          </a:p>
        </p:txBody>
      </p:sp>
      <p:sp>
        <p:nvSpPr>
          <p:cNvPr id="11" name="TextBox 11"/>
          <p:cNvSpPr txBox="1"/>
          <p:nvPr/>
        </p:nvSpPr>
        <p:spPr>
          <a:xfrm>
            <a:off x="5177131" y="7097667"/>
            <a:ext cx="3653677" cy="833985"/>
          </a:xfrm>
          <a:prstGeom prst="rect">
            <a:avLst/>
          </a:prstGeom>
        </p:spPr>
        <p:txBody>
          <a:bodyPr lIns="0" tIns="0" rIns="0" bIns="0" rtlCol="0" anchor="t">
            <a:spAutoFit/>
          </a:bodyPr>
          <a:lstStyle/>
          <a:p>
            <a:pPr marL="0" lvl="0" indent="0" algn="l">
              <a:lnSpc>
                <a:spcPts val="3356"/>
              </a:lnSpc>
              <a:spcBef>
                <a:spcPct val="0"/>
              </a:spcBef>
            </a:pPr>
            <a:r>
              <a:rPr lang="en-US" sz="2581" dirty="0">
                <a:solidFill>
                  <a:srgbClr val="000000"/>
                </a:solidFill>
                <a:latin typeface="HK Grotesk"/>
                <a:ea typeface="HK Grotesk"/>
                <a:cs typeface="HK Grotesk"/>
                <a:sym typeface="HK Grotesk"/>
              </a:rPr>
              <a:t>STUDIUM AM TEACHERS COLLEGE</a:t>
            </a:r>
          </a:p>
        </p:txBody>
      </p:sp>
      <p:sp>
        <p:nvSpPr>
          <p:cNvPr id="12" name="TextBox 12"/>
          <p:cNvSpPr txBox="1"/>
          <p:nvPr/>
        </p:nvSpPr>
        <p:spPr>
          <a:xfrm>
            <a:off x="9916360" y="4110602"/>
            <a:ext cx="731749" cy="678561"/>
          </a:xfrm>
          <a:prstGeom prst="rect">
            <a:avLst/>
          </a:prstGeom>
        </p:spPr>
        <p:txBody>
          <a:bodyPr lIns="0" tIns="0" rIns="0" bIns="0" rtlCol="0" anchor="t">
            <a:spAutoFit/>
          </a:bodyPr>
          <a:lstStyle/>
          <a:p>
            <a:pPr marL="0" lvl="1" indent="0" algn="l">
              <a:lnSpc>
                <a:spcPts val="5652"/>
              </a:lnSpc>
              <a:spcBef>
                <a:spcPct val="0"/>
              </a:spcBef>
            </a:pPr>
            <a:r>
              <a:rPr lang="en-US" sz="3600" u="none" dirty="0">
                <a:solidFill>
                  <a:srgbClr val="000000"/>
                </a:solidFill>
                <a:latin typeface="HK Grotesk"/>
                <a:ea typeface="HK Grotesk"/>
                <a:cs typeface="HK Grotesk"/>
                <a:sym typeface="HK Grotesk"/>
              </a:rPr>
              <a:t>03</a:t>
            </a:r>
          </a:p>
        </p:txBody>
      </p:sp>
      <p:sp>
        <p:nvSpPr>
          <p:cNvPr id="13" name="TextBox 13"/>
          <p:cNvSpPr txBox="1"/>
          <p:nvPr/>
        </p:nvSpPr>
        <p:spPr>
          <a:xfrm>
            <a:off x="9663841" y="7097667"/>
            <a:ext cx="4137642" cy="833985"/>
          </a:xfrm>
          <a:prstGeom prst="rect">
            <a:avLst/>
          </a:prstGeom>
        </p:spPr>
        <p:txBody>
          <a:bodyPr lIns="0" tIns="0" rIns="0" bIns="0" rtlCol="0" anchor="t">
            <a:spAutoFit/>
          </a:bodyPr>
          <a:lstStyle/>
          <a:p>
            <a:pPr marL="0" lvl="0" indent="0" algn="l">
              <a:lnSpc>
                <a:spcPts val="3356"/>
              </a:lnSpc>
              <a:spcBef>
                <a:spcPct val="0"/>
              </a:spcBef>
            </a:pPr>
            <a:r>
              <a:rPr lang="en-US" sz="2581" dirty="0">
                <a:solidFill>
                  <a:srgbClr val="000000"/>
                </a:solidFill>
                <a:latin typeface="HK Grotesk"/>
                <a:ea typeface="HK Grotesk"/>
                <a:cs typeface="HK Grotesk"/>
                <a:sym typeface="HK Grotesk"/>
              </a:rPr>
              <a:t>LEBEN IN NEW YORK/</a:t>
            </a:r>
          </a:p>
          <a:p>
            <a:pPr marL="0" lvl="0" indent="0" algn="l">
              <a:lnSpc>
                <a:spcPts val="3356"/>
              </a:lnSpc>
              <a:spcBef>
                <a:spcPct val="0"/>
              </a:spcBef>
            </a:pPr>
            <a:r>
              <a:rPr lang="en-US" sz="2581" dirty="0">
                <a:solidFill>
                  <a:srgbClr val="000000"/>
                </a:solidFill>
                <a:latin typeface="HK Grotesk"/>
                <a:ea typeface="HK Grotesk"/>
                <a:cs typeface="HK Grotesk"/>
                <a:sym typeface="HK Grotesk"/>
              </a:rPr>
              <a:t>AM CAMPUS </a:t>
            </a:r>
          </a:p>
        </p:txBody>
      </p:sp>
      <p:sp>
        <p:nvSpPr>
          <p:cNvPr id="14" name="TextBox 14"/>
          <p:cNvSpPr txBox="1"/>
          <p:nvPr/>
        </p:nvSpPr>
        <p:spPr>
          <a:xfrm>
            <a:off x="5300037" y="4110602"/>
            <a:ext cx="731749" cy="678561"/>
          </a:xfrm>
          <a:prstGeom prst="rect">
            <a:avLst/>
          </a:prstGeom>
        </p:spPr>
        <p:txBody>
          <a:bodyPr lIns="0" tIns="0" rIns="0" bIns="0" rtlCol="0" anchor="t">
            <a:spAutoFit/>
          </a:bodyPr>
          <a:lstStyle/>
          <a:p>
            <a:pPr marL="0" lvl="1" indent="0" algn="l">
              <a:lnSpc>
                <a:spcPts val="5652"/>
              </a:lnSpc>
              <a:spcBef>
                <a:spcPct val="0"/>
              </a:spcBef>
            </a:pPr>
            <a:r>
              <a:rPr lang="en-US" sz="3600" u="none" dirty="0">
                <a:solidFill>
                  <a:srgbClr val="000000"/>
                </a:solidFill>
                <a:latin typeface="HK Grotesk"/>
                <a:ea typeface="HK Grotesk"/>
                <a:cs typeface="HK Grotesk"/>
                <a:sym typeface="HK Grotesk"/>
              </a:rPr>
              <a:t>02</a:t>
            </a:r>
          </a:p>
        </p:txBody>
      </p:sp>
      <p:grpSp>
        <p:nvGrpSpPr>
          <p:cNvPr id="15" name="Group 15"/>
          <p:cNvGrpSpPr/>
          <p:nvPr/>
        </p:nvGrpSpPr>
        <p:grpSpPr>
          <a:xfrm>
            <a:off x="14223464" y="3886834"/>
            <a:ext cx="3388048" cy="4359851"/>
            <a:chOff x="0" y="0"/>
            <a:chExt cx="3133810" cy="4032689"/>
          </a:xfrm>
        </p:grpSpPr>
        <p:sp>
          <p:nvSpPr>
            <p:cNvPr id="16" name="Freeform 16"/>
            <p:cNvSpPr/>
            <p:nvPr/>
          </p:nvSpPr>
          <p:spPr>
            <a:xfrm>
              <a:off x="0" y="0"/>
              <a:ext cx="3133810" cy="4032690"/>
            </a:xfrm>
            <a:custGeom>
              <a:avLst/>
              <a:gdLst/>
              <a:ahLst/>
              <a:cxnLst/>
              <a:rect l="l" t="t" r="r" b="b"/>
              <a:pathLst>
                <a:path w="3133810" h="4032690">
                  <a:moveTo>
                    <a:pt x="3009350" y="4032689"/>
                  </a:moveTo>
                  <a:lnTo>
                    <a:pt x="124460" y="4032689"/>
                  </a:lnTo>
                  <a:cubicBezTo>
                    <a:pt x="55880" y="4032689"/>
                    <a:pt x="0" y="3976809"/>
                    <a:pt x="0" y="3908229"/>
                  </a:cubicBezTo>
                  <a:lnTo>
                    <a:pt x="0" y="124460"/>
                  </a:lnTo>
                  <a:cubicBezTo>
                    <a:pt x="0" y="55880"/>
                    <a:pt x="55880" y="0"/>
                    <a:pt x="124460" y="0"/>
                  </a:cubicBezTo>
                  <a:lnTo>
                    <a:pt x="3009350" y="0"/>
                  </a:lnTo>
                  <a:cubicBezTo>
                    <a:pt x="3077930" y="0"/>
                    <a:pt x="3133810" y="55880"/>
                    <a:pt x="3133810" y="124460"/>
                  </a:cubicBezTo>
                  <a:lnTo>
                    <a:pt x="3133810" y="3908229"/>
                  </a:lnTo>
                  <a:cubicBezTo>
                    <a:pt x="3133810" y="3976809"/>
                    <a:pt x="3077930" y="4032690"/>
                    <a:pt x="3009350" y="4032690"/>
                  </a:cubicBezTo>
                  <a:close/>
                </a:path>
              </a:pathLst>
            </a:custGeom>
            <a:solidFill>
              <a:srgbClr val="FFFAF5"/>
            </a:solidFill>
          </p:spPr>
          <p:txBody>
            <a:bodyPr/>
            <a:lstStyle/>
            <a:p>
              <a:endParaRPr lang="de-DE" dirty="0"/>
            </a:p>
          </p:txBody>
        </p:sp>
      </p:grpSp>
      <p:sp>
        <p:nvSpPr>
          <p:cNvPr id="17" name="TextBox 17"/>
          <p:cNvSpPr txBox="1"/>
          <p:nvPr/>
        </p:nvSpPr>
        <p:spPr>
          <a:xfrm>
            <a:off x="14538074" y="4110602"/>
            <a:ext cx="731749" cy="678561"/>
          </a:xfrm>
          <a:prstGeom prst="rect">
            <a:avLst/>
          </a:prstGeom>
        </p:spPr>
        <p:txBody>
          <a:bodyPr lIns="0" tIns="0" rIns="0" bIns="0" rtlCol="0" anchor="t">
            <a:spAutoFit/>
          </a:bodyPr>
          <a:lstStyle/>
          <a:p>
            <a:pPr marL="0" lvl="1" indent="0" algn="l">
              <a:lnSpc>
                <a:spcPts val="5652"/>
              </a:lnSpc>
              <a:spcBef>
                <a:spcPct val="0"/>
              </a:spcBef>
            </a:pPr>
            <a:r>
              <a:rPr lang="en-US" sz="3600" u="none" dirty="0">
                <a:solidFill>
                  <a:srgbClr val="000000"/>
                </a:solidFill>
                <a:latin typeface="HK Grotesk"/>
                <a:ea typeface="HK Grotesk"/>
                <a:cs typeface="HK Grotesk"/>
                <a:sym typeface="HK Grotesk"/>
              </a:rPr>
              <a:t>04</a:t>
            </a:r>
          </a:p>
        </p:txBody>
      </p:sp>
      <p:sp>
        <p:nvSpPr>
          <p:cNvPr id="18" name="TextBox 18"/>
          <p:cNvSpPr txBox="1"/>
          <p:nvPr/>
        </p:nvSpPr>
        <p:spPr>
          <a:xfrm>
            <a:off x="14317324" y="7097667"/>
            <a:ext cx="4137642" cy="833985"/>
          </a:xfrm>
          <a:prstGeom prst="rect">
            <a:avLst/>
          </a:prstGeom>
        </p:spPr>
        <p:txBody>
          <a:bodyPr lIns="0" tIns="0" rIns="0" bIns="0" rtlCol="0" anchor="t">
            <a:spAutoFit/>
          </a:bodyPr>
          <a:lstStyle/>
          <a:p>
            <a:pPr marL="0" lvl="0" indent="0" algn="l">
              <a:lnSpc>
                <a:spcPts val="3356"/>
              </a:lnSpc>
              <a:spcBef>
                <a:spcPct val="0"/>
              </a:spcBef>
            </a:pPr>
            <a:r>
              <a:rPr lang="en-US" sz="2581" dirty="0">
                <a:solidFill>
                  <a:srgbClr val="000000"/>
                </a:solidFill>
                <a:latin typeface="HK Grotesk"/>
                <a:ea typeface="HK Grotesk"/>
                <a:cs typeface="HK Grotesk"/>
                <a:sym typeface="HK Grotesk"/>
              </a:rPr>
              <a:t>PERSÖNLICHES FAZIT</a:t>
            </a:r>
          </a:p>
          <a:p>
            <a:pPr marL="0" lvl="0" indent="0" algn="l">
              <a:lnSpc>
                <a:spcPts val="3356"/>
              </a:lnSpc>
              <a:spcBef>
                <a:spcPct val="0"/>
              </a:spcBef>
            </a:pPr>
            <a:r>
              <a:rPr lang="en-US" sz="2581" dirty="0">
                <a:solidFill>
                  <a:srgbClr val="000000"/>
                </a:solidFill>
                <a:latin typeface="HK Grotesk"/>
                <a:ea typeface="HK Grotesk"/>
                <a:cs typeface="HK Grotesk"/>
                <a:sym typeface="HK Grotesk"/>
              </a:rPr>
              <a:t>&amp; FRAGEN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7BACB"/>
        </a:solidFill>
        <a:effectLst/>
      </p:bgPr>
    </p:bg>
    <p:spTree>
      <p:nvGrpSpPr>
        <p:cNvPr id="1" name=""/>
        <p:cNvGrpSpPr/>
        <p:nvPr/>
      </p:nvGrpSpPr>
      <p:grpSpPr>
        <a:xfrm>
          <a:off x="0" y="0"/>
          <a:ext cx="0" cy="0"/>
          <a:chOff x="0" y="0"/>
          <a:chExt cx="0" cy="0"/>
        </a:xfrm>
      </p:grpSpPr>
      <p:sp>
        <p:nvSpPr>
          <p:cNvPr id="2" name="TextBox 2"/>
          <p:cNvSpPr txBox="1"/>
          <p:nvPr/>
        </p:nvSpPr>
        <p:spPr>
          <a:xfrm>
            <a:off x="3712371" y="1702081"/>
            <a:ext cx="10863257" cy="1228725"/>
          </a:xfrm>
          <a:prstGeom prst="rect">
            <a:avLst/>
          </a:prstGeom>
        </p:spPr>
        <p:txBody>
          <a:bodyPr lIns="0" tIns="0" rIns="0" bIns="0" rtlCol="0" anchor="t">
            <a:spAutoFit/>
          </a:bodyPr>
          <a:lstStyle/>
          <a:p>
            <a:pPr marL="0" lvl="0" indent="0" algn="ctr">
              <a:lnSpc>
                <a:spcPts val="9600"/>
              </a:lnSpc>
              <a:spcBef>
                <a:spcPct val="0"/>
              </a:spcBef>
            </a:pPr>
            <a:r>
              <a:rPr lang="en-US" sz="8000" dirty="0">
                <a:solidFill>
                  <a:srgbClr val="000000"/>
                </a:solidFill>
                <a:latin typeface="HK Grotesk"/>
                <a:ea typeface="HK Grotesk"/>
                <a:cs typeface="HK Grotesk"/>
                <a:sym typeface="HK Grotesk"/>
              </a:rPr>
              <a:t>Warum Columbia / TC </a:t>
            </a:r>
          </a:p>
        </p:txBody>
      </p:sp>
      <p:sp>
        <p:nvSpPr>
          <p:cNvPr id="3" name="TextBox 3"/>
          <p:cNvSpPr txBox="1"/>
          <p:nvPr/>
        </p:nvSpPr>
        <p:spPr>
          <a:xfrm>
            <a:off x="1634798" y="6134079"/>
            <a:ext cx="4580058" cy="585788"/>
          </a:xfrm>
          <a:prstGeom prst="rect">
            <a:avLst/>
          </a:prstGeom>
        </p:spPr>
        <p:txBody>
          <a:bodyPr lIns="0" tIns="0" rIns="0" bIns="0" rtlCol="0" anchor="t">
            <a:spAutoFit/>
          </a:bodyPr>
          <a:lstStyle/>
          <a:p>
            <a:pPr algn="ctr">
              <a:lnSpc>
                <a:spcPts val="4537"/>
              </a:lnSpc>
            </a:pPr>
            <a:r>
              <a:rPr lang="en-US" sz="4125" dirty="0">
                <a:solidFill>
                  <a:srgbClr val="000000"/>
                </a:solidFill>
                <a:latin typeface="HK Grotesk"/>
                <a:ea typeface="HK Grotesk"/>
                <a:cs typeface="HK Grotesk"/>
                <a:sym typeface="HK Grotesk"/>
              </a:rPr>
              <a:t>Akademisch </a:t>
            </a:r>
          </a:p>
        </p:txBody>
      </p:sp>
      <p:sp>
        <p:nvSpPr>
          <p:cNvPr id="4" name="TextBox 4"/>
          <p:cNvSpPr txBox="1"/>
          <p:nvPr/>
        </p:nvSpPr>
        <p:spPr>
          <a:xfrm>
            <a:off x="6853971" y="6134079"/>
            <a:ext cx="4580058" cy="585788"/>
          </a:xfrm>
          <a:prstGeom prst="rect">
            <a:avLst/>
          </a:prstGeom>
        </p:spPr>
        <p:txBody>
          <a:bodyPr lIns="0" tIns="0" rIns="0" bIns="0" rtlCol="0" anchor="t">
            <a:spAutoFit/>
          </a:bodyPr>
          <a:lstStyle/>
          <a:p>
            <a:pPr marL="0" lvl="0" indent="0" algn="ctr">
              <a:lnSpc>
                <a:spcPts val="4537"/>
              </a:lnSpc>
              <a:spcBef>
                <a:spcPct val="0"/>
              </a:spcBef>
            </a:pPr>
            <a:r>
              <a:rPr lang="en-US" sz="4125" dirty="0">
                <a:solidFill>
                  <a:srgbClr val="000000"/>
                </a:solidFill>
                <a:latin typeface="HK Grotesk"/>
                <a:ea typeface="HK Grotesk"/>
                <a:cs typeface="HK Grotesk"/>
                <a:sym typeface="HK Grotesk"/>
              </a:rPr>
              <a:t>Persönlich</a:t>
            </a:r>
          </a:p>
        </p:txBody>
      </p:sp>
      <p:sp>
        <p:nvSpPr>
          <p:cNvPr id="5" name="TextBox 5"/>
          <p:cNvSpPr txBox="1"/>
          <p:nvPr/>
        </p:nvSpPr>
        <p:spPr>
          <a:xfrm>
            <a:off x="12073145" y="6134079"/>
            <a:ext cx="4580058" cy="585788"/>
          </a:xfrm>
          <a:prstGeom prst="rect">
            <a:avLst/>
          </a:prstGeom>
        </p:spPr>
        <p:txBody>
          <a:bodyPr lIns="0" tIns="0" rIns="0" bIns="0" rtlCol="0" anchor="t">
            <a:spAutoFit/>
          </a:bodyPr>
          <a:lstStyle/>
          <a:p>
            <a:pPr marL="0" lvl="0" indent="0" algn="ctr">
              <a:lnSpc>
                <a:spcPts val="4537"/>
              </a:lnSpc>
              <a:spcBef>
                <a:spcPct val="0"/>
              </a:spcBef>
            </a:pPr>
            <a:r>
              <a:rPr lang="en-US" sz="4125" dirty="0">
                <a:solidFill>
                  <a:srgbClr val="000000"/>
                </a:solidFill>
                <a:latin typeface="HK Grotesk"/>
                <a:ea typeface="HK Grotesk"/>
                <a:cs typeface="HK Grotesk"/>
                <a:sym typeface="HK Grotesk"/>
              </a:rPr>
              <a:t>New York </a:t>
            </a:r>
          </a:p>
        </p:txBody>
      </p:sp>
      <p:grpSp>
        <p:nvGrpSpPr>
          <p:cNvPr id="6" name="Group 6"/>
          <p:cNvGrpSpPr/>
          <p:nvPr/>
        </p:nvGrpSpPr>
        <p:grpSpPr>
          <a:xfrm>
            <a:off x="3305195" y="4166846"/>
            <a:ext cx="1239263" cy="1239263"/>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AF5"/>
            </a:solidFill>
          </p:spPr>
          <p:txBody>
            <a:bodyPr/>
            <a:lstStyle/>
            <a:p>
              <a:endParaRPr lang="de-DE" dirty="0"/>
            </a:p>
          </p:txBody>
        </p:sp>
      </p:grpSp>
      <p:sp>
        <p:nvSpPr>
          <p:cNvPr id="8" name="TextBox 8"/>
          <p:cNvSpPr txBox="1"/>
          <p:nvPr/>
        </p:nvSpPr>
        <p:spPr>
          <a:xfrm>
            <a:off x="3303655" y="4074833"/>
            <a:ext cx="1239263" cy="1194689"/>
          </a:xfrm>
          <a:prstGeom prst="rect">
            <a:avLst/>
          </a:prstGeom>
        </p:spPr>
        <p:txBody>
          <a:bodyPr lIns="0" tIns="0" rIns="0" bIns="0" rtlCol="0" anchor="t">
            <a:spAutoFit/>
          </a:bodyPr>
          <a:lstStyle/>
          <a:p>
            <a:pPr marL="0" lvl="1" indent="0" algn="ctr">
              <a:lnSpc>
                <a:spcPts val="10047"/>
              </a:lnSpc>
              <a:spcBef>
                <a:spcPct val="0"/>
              </a:spcBef>
            </a:pPr>
            <a:r>
              <a:rPr lang="en-US" sz="6399" u="none" dirty="0">
                <a:solidFill>
                  <a:srgbClr val="000000"/>
                </a:solidFill>
                <a:latin typeface="HK Grotesk"/>
                <a:ea typeface="HK Grotesk"/>
                <a:cs typeface="HK Grotesk"/>
                <a:sym typeface="HK Grotesk"/>
              </a:rPr>
              <a:t>1</a:t>
            </a:r>
          </a:p>
        </p:txBody>
      </p:sp>
      <p:grpSp>
        <p:nvGrpSpPr>
          <p:cNvPr id="9" name="Group 9"/>
          <p:cNvGrpSpPr/>
          <p:nvPr/>
        </p:nvGrpSpPr>
        <p:grpSpPr>
          <a:xfrm>
            <a:off x="8524368" y="4166846"/>
            <a:ext cx="1239263" cy="123926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AF5"/>
            </a:solidFill>
          </p:spPr>
          <p:txBody>
            <a:bodyPr/>
            <a:lstStyle/>
            <a:p>
              <a:endParaRPr lang="de-DE" dirty="0"/>
            </a:p>
          </p:txBody>
        </p:sp>
      </p:grpSp>
      <p:sp>
        <p:nvSpPr>
          <p:cNvPr id="11" name="TextBox 11"/>
          <p:cNvSpPr txBox="1"/>
          <p:nvPr/>
        </p:nvSpPr>
        <p:spPr>
          <a:xfrm>
            <a:off x="8524368" y="4074833"/>
            <a:ext cx="1239263" cy="1194689"/>
          </a:xfrm>
          <a:prstGeom prst="rect">
            <a:avLst/>
          </a:prstGeom>
        </p:spPr>
        <p:txBody>
          <a:bodyPr lIns="0" tIns="0" rIns="0" bIns="0" rtlCol="0" anchor="t">
            <a:spAutoFit/>
          </a:bodyPr>
          <a:lstStyle/>
          <a:p>
            <a:pPr marL="0" lvl="1" indent="0" algn="ctr">
              <a:lnSpc>
                <a:spcPts val="10047"/>
              </a:lnSpc>
              <a:spcBef>
                <a:spcPct val="0"/>
              </a:spcBef>
            </a:pPr>
            <a:r>
              <a:rPr lang="en-US" sz="6399" u="none" dirty="0">
                <a:solidFill>
                  <a:srgbClr val="000000"/>
                </a:solidFill>
                <a:latin typeface="HK Grotesk"/>
                <a:ea typeface="HK Grotesk"/>
                <a:cs typeface="HK Grotesk"/>
                <a:sym typeface="HK Grotesk"/>
              </a:rPr>
              <a:t>2</a:t>
            </a:r>
          </a:p>
        </p:txBody>
      </p:sp>
      <p:grpSp>
        <p:nvGrpSpPr>
          <p:cNvPr id="12" name="Group 12"/>
          <p:cNvGrpSpPr/>
          <p:nvPr/>
        </p:nvGrpSpPr>
        <p:grpSpPr>
          <a:xfrm>
            <a:off x="13743542" y="4166846"/>
            <a:ext cx="1239263" cy="1239263"/>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AF5"/>
            </a:solidFill>
          </p:spPr>
          <p:txBody>
            <a:bodyPr/>
            <a:lstStyle/>
            <a:p>
              <a:endParaRPr lang="de-DE" dirty="0"/>
            </a:p>
          </p:txBody>
        </p:sp>
      </p:grpSp>
      <p:sp>
        <p:nvSpPr>
          <p:cNvPr id="14" name="TextBox 14"/>
          <p:cNvSpPr txBox="1"/>
          <p:nvPr/>
        </p:nvSpPr>
        <p:spPr>
          <a:xfrm>
            <a:off x="13745082" y="4074833"/>
            <a:ext cx="1239263" cy="1194689"/>
          </a:xfrm>
          <a:prstGeom prst="rect">
            <a:avLst/>
          </a:prstGeom>
        </p:spPr>
        <p:txBody>
          <a:bodyPr lIns="0" tIns="0" rIns="0" bIns="0" rtlCol="0" anchor="t">
            <a:spAutoFit/>
          </a:bodyPr>
          <a:lstStyle/>
          <a:p>
            <a:pPr marL="0" lvl="1" indent="0" algn="ctr">
              <a:lnSpc>
                <a:spcPts val="10047"/>
              </a:lnSpc>
              <a:spcBef>
                <a:spcPct val="0"/>
              </a:spcBef>
            </a:pPr>
            <a:r>
              <a:rPr lang="en-US" sz="6399" u="none" dirty="0">
                <a:solidFill>
                  <a:srgbClr val="000000"/>
                </a:solidFill>
                <a:latin typeface="HK Grotesk"/>
                <a:ea typeface="HK Grotesk"/>
                <a:cs typeface="HK Grotesk"/>
                <a:sym typeface="HK Grotesk"/>
              </a:rPr>
              <a:t>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7BACB"/>
        </a:solidFill>
        <a:effectLst/>
      </p:bgPr>
    </p:bg>
    <p:spTree>
      <p:nvGrpSpPr>
        <p:cNvPr id="1" name=""/>
        <p:cNvGrpSpPr/>
        <p:nvPr/>
      </p:nvGrpSpPr>
      <p:grpSpPr>
        <a:xfrm>
          <a:off x="0" y="0"/>
          <a:ext cx="0" cy="0"/>
          <a:chOff x="0" y="0"/>
          <a:chExt cx="0" cy="0"/>
        </a:xfrm>
      </p:grpSpPr>
      <p:sp>
        <p:nvSpPr>
          <p:cNvPr id="2" name="Freeform 2"/>
          <p:cNvSpPr/>
          <p:nvPr/>
        </p:nvSpPr>
        <p:spPr>
          <a:xfrm>
            <a:off x="1226510" y="522259"/>
            <a:ext cx="6931861" cy="9242482"/>
          </a:xfrm>
          <a:custGeom>
            <a:avLst/>
            <a:gdLst/>
            <a:ahLst/>
            <a:cxnLst/>
            <a:rect l="l" t="t" r="r" b="b"/>
            <a:pathLst>
              <a:path w="6931861" h="9242482">
                <a:moveTo>
                  <a:pt x="0" y="0"/>
                </a:moveTo>
                <a:lnTo>
                  <a:pt x="6931861" y="0"/>
                </a:lnTo>
                <a:lnTo>
                  <a:pt x="6931861" y="9242482"/>
                </a:lnTo>
                <a:lnTo>
                  <a:pt x="0" y="9242482"/>
                </a:lnTo>
                <a:lnTo>
                  <a:pt x="0" y="0"/>
                </a:lnTo>
                <a:close/>
              </a:path>
            </a:pathLst>
          </a:custGeom>
          <a:blipFill>
            <a:blip r:embed="rId2"/>
            <a:stretch>
              <a:fillRect/>
            </a:stretch>
          </a:blipFill>
        </p:spPr>
        <p:txBody>
          <a:bodyPr/>
          <a:lstStyle/>
          <a:p>
            <a:endParaRPr lang="de-DE" dirty="0"/>
          </a:p>
        </p:txBody>
      </p:sp>
      <p:sp>
        <p:nvSpPr>
          <p:cNvPr id="3" name="Freeform 3"/>
          <p:cNvSpPr/>
          <p:nvPr/>
        </p:nvSpPr>
        <p:spPr>
          <a:xfrm>
            <a:off x="10027471" y="522259"/>
            <a:ext cx="6931861" cy="9242482"/>
          </a:xfrm>
          <a:custGeom>
            <a:avLst/>
            <a:gdLst/>
            <a:ahLst/>
            <a:cxnLst/>
            <a:rect l="l" t="t" r="r" b="b"/>
            <a:pathLst>
              <a:path w="6931861" h="9242482">
                <a:moveTo>
                  <a:pt x="0" y="0"/>
                </a:moveTo>
                <a:lnTo>
                  <a:pt x="6931862" y="0"/>
                </a:lnTo>
                <a:lnTo>
                  <a:pt x="6931862" y="9242482"/>
                </a:lnTo>
                <a:lnTo>
                  <a:pt x="0" y="9242482"/>
                </a:lnTo>
                <a:lnTo>
                  <a:pt x="0" y="0"/>
                </a:lnTo>
                <a:close/>
              </a:path>
            </a:pathLst>
          </a:custGeom>
          <a:blipFill>
            <a:blip r:embed="rId3"/>
            <a:stretch>
              <a:fillRect/>
            </a:stretch>
          </a:blipFill>
        </p:spPr>
        <p:txBody>
          <a:bodyPr/>
          <a:lstStyle/>
          <a:p>
            <a:endParaRPr lang="de-D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7BACB"/>
        </a:solidFill>
        <a:effectLst/>
      </p:bgPr>
    </p:bg>
    <p:spTree>
      <p:nvGrpSpPr>
        <p:cNvPr id="1" name=""/>
        <p:cNvGrpSpPr/>
        <p:nvPr/>
      </p:nvGrpSpPr>
      <p:grpSpPr>
        <a:xfrm>
          <a:off x="0" y="0"/>
          <a:ext cx="0" cy="0"/>
          <a:chOff x="0" y="0"/>
          <a:chExt cx="0" cy="0"/>
        </a:xfrm>
      </p:grpSpPr>
      <p:sp>
        <p:nvSpPr>
          <p:cNvPr id="2" name="Freeform 2"/>
          <p:cNvSpPr/>
          <p:nvPr/>
        </p:nvSpPr>
        <p:spPr>
          <a:xfrm>
            <a:off x="3640874" y="808488"/>
            <a:ext cx="12012899" cy="9009674"/>
          </a:xfrm>
          <a:custGeom>
            <a:avLst/>
            <a:gdLst/>
            <a:ahLst/>
            <a:cxnLst/>
            <a:rect l="l" t="t" r="r" b="b"/>
            <a:pathLst>
              <a:path w="12012899" h="9009674">
                <a:moveTo>
                  <a:pt x="0" y="0"/>
                </a:moveTo>
                <a:lnTo>
                  <a:pt x="12012900" y="0"/>
                </a:lnTo>
                <a:lnTo>
                  <a:pt x="12012900" y="9009675"/>
                </a:lnTo>
                <a:lnTo>
                  <a:pt x="0" y="9009675"/>
                </a:lnTo>
                <a:lnTo>
                  <a:pt x="0" y="0"/>
                </a:lnTo>
                <a:close/>
              </a:path>
            </a:pathLst>
          </a:custGeom>
          <a:blipFill>
            <a:blip r:embed="rId2"/>
            <a:stretch>
              <a:fillRect/>
            </a:stretch>
          </a:blipFill>
        </p:spPr>
        <p:txBody>
          <a:bodyPr/>
          <a:lstStyle/>
          <a:p>
            <a:endParaRPr lang="de-D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7BACB"/>
        </a:solidFill>
        <a:effectLst/>
      </p:bgPr>
    </p:bg>
    <p:spTree>
      <p:nvGrpSpPr>
        <p:cNvPr id="1" name=""/>
        <p:cNvGrpSpPr/>
        <p:nvPr/>
      </p:nvGrpSpPr>
      <p:grpSpPr>
        <a:xfrm>
          <a:off x="0" y="0"/>
          <a:ext cx="0" cy="0"/>
          <a:chOff x="0" y="0"/>
          <a:chExt cx="0" cy="0"/>
        </a:xfrm>
      </p:grpSpPr>
      <p:sp>
        <p:nvSpPr>
          <p:cNvPr id="2" name="Freeform 2"/>
          <p:cNvSpPr/>
          <p:nvPr/>
        </p:nvSpPr>
        <p:spPr>
          <a:xfrm>
            <a:off x="1469123" y="849119"/>
            <a:ext cx="6400548" cy="8588762"/>
          </a:xfrm>
          <a:custGeom>
            <a:avLst/>
            <a:gdLst/>
            <a:ahLst/>
            <a:cxnLst/>
            <a:rect l="l" t="t" r="r" b="b"/>
            <a:pathLst>
              <a:path w="6400548" h="8588762">
                <a:moveTo>
                  <a:pt x="0" y="0"/>
                </a:moveTo>
                <a:lnTo>
                  <a:pt x="6400548" y="0"/>
                </a:lnTo>
                <a:lnTo>
                  <a:pt x="6400548" y="8588762"/>
                </a:lnTo>
                <a:lnTo>
                  <a:pt x="0" y="8588762"/>
                </a:lnTo>
                <a:lnTo>
                  <a:pt x="0" y="0"/>
                </a:lnTo>
                <a:close/>
              </a:path>
            </a:pathLst>
          </a:custGeom>
          <a:blipFill>
            <a:blip r:embed="rId2"/>
            <a:stretch>
              <a:fillRect l="-320" r="-320"/>
            </a:stretch>
          </a:blipFill>
        </p:spPr>
        <p:txBody>
          <a:bodyPr/>
          <a:lstStyle/>
          <a:p>
            <a:endParaRPr lang="de-DE" dirty="0"/>
          </a:p>
        </p:txBody>
      </p:sp>
      <p:sp>
        <p:nvSpPr>
          <p:cNvPr id="3" name="Freeform 3"/>
          <p:cNvSpPr/>
          <p:nvPr/>
        </p:nvSpPr>
        <p:spPr>
          <a:xfrm>
            <a:off x="9780981" y="849119"/>
            <a:ext cx="6441571" cy="8588762"/>
          </a:xfrm>
          <a:custGeom>
            <a:avLst/>
            <a:gdLst/>
            <a:ahLst/>
            <a:cxnLst/>
            <a:rect l="l" t="t" r="r" b="b"/>
            <a:pathLst>
              <a:path w="6441571" h="8588762">
                <a:moveTo>
                  <a:pt x="0" y="0"/>
                </a:moveTo>
                <a:lnTo>
                  <a:pt x="6441571" y="0"/>
                </a:lnTo>
                <a:lnTo>
                  <a:pt x="6441571" y="8588762"/>
                </a:lnTo>
                <a:lnTo>
                  <a:pt x="0" y="8588762"/>
                </a:lnTo>
                <a:lnTo>
                  <a:pt x="0" y="0"/>
                </a:lnTo>
                <a:close/>
              </a:path>
            </a:pathLst>
          </a:custGeom>
          <a:blipFill>
            <a:blip r:embed="rId3"/>
            <a:stretch>
              <a:fillRect/>
            </a:stretch>
          </a:blipFill>
        </p:spPr>
        <p:txBody>
          <a:bodyPr/>
          <a:lstStyle/>
          <a:p>
            <a:endParaRPr lang="de-DE"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7BACB"/>
        </a:solidFill>
        <a:effectLst/>
      </p:bgPr>
    </p:bg>
    <p:spTree>
      <p:nvGrpSpPr>
        <p:cNvPr id="1" name=""/>
        <p:cNvGrpSpPr/>
        <p:nvPr/>
      </p:nvGrpSpPr>
      <p:grpSpPr>
        <a:xfrm>
          <a:off x="0" y="0"/>
          <a:ext cx="0" cy="0"/>
          <a:chOff x="0" y="0"/>
          <a:chExt cx="0" cy="0"/>
        </a:xfrm>
      </p:grpSpPr>
      <p:sp>
        <p:nvSpPr>
          <p:cNvPr id="2" name="Freeform 2"/>
          <p:cNvSpPr/>
          <p:nvPr/>
        </p:nvSpPr>
        <p:spPr>
          <a:xfrm>
            <a:off x="2359488" y="110232"/>
            <a:ext cx="13569024" cy="10176768"/>
          </a:xfrm>
          <a:custGeom>
            <a:avLst/>
            <a:gdLst/>
            <a:ahLst/>
            <a:cxnLst/>
            <a:rect l="l" t="t" r="r" b="b"/>
            <a:pathLst>
              <a:path w="13569024" h="10176768">
                <a:moveTo>
                  <a:pt x="0" y="0"/>
                </a:moveTo>
                <a:lnTo>
                  <a:pt x="13569024" y="0"/>
                </a:lnTo>
                <a:lnTo>
                  <a:pt x="13569024" y="10176768"/>
                </a:lnTo>
                <a:lnTo>
                  <a:pt x="0" y="10176768"/>
                </a:lnTo>
                <a:lnTo>
                  <a:pt x="0" y="0"/>
                </a:lnTo>
                <a:close/>
              </a:path>
            </a:pathLst>
          </a:custGeom>
          <a:blipFill>
            <a:blip r:embed="rId2"/>
            <a:stretch>
              <a:fillRect/>
            </a:stretch>
          </a:blipFill>
        </p:spPr>
        <p:txBody>
          <a:bodyPr/>
          <a:lstStyle/>
          <a:p>
            <a:endParaRPr lang="de-DE"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1781</Words>
  <Application>Microsoft Office PowerPoint</Application>
  <PresentationFormat>Benutzerdefiniert</PresentationFormat>
  <Paragraphs>148</Paragraphs>
  <Slides>18</Slides>
  <Notes>8</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18</vt:i4>
      </vt:variant>
    </vt:vector>
  </HeadingPairs>
  <TitlesOfParts>
    <vt:vector size="26" baseType="lpstr">
      <vt:lpstr>Calibri</vt:lpstr>
      <vt:lpstr>Arial</vt:lpstr>
      <vt:lpstr>HK Grotesk</vt:lpstr>
      <vt:lpstr>HK Grotesk Bold</vt:lpstr>
      <vt:lpstr>Open Sauce Bold</vt:lpstr>
      <vt:lpstr>HK Grotesk Medium</vt:lpstr>
      <vt:lpstr>HK Grotesk Semi-Bold</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 Semester am Teachers College - Columbia University</dc:title>
  <dc:creator>heie40</dc:creator>
  <cp:lastModifiedBy>Heike Mihm</cp:lastModifiedBy>
  <cp:revision>11</cp:revision>
  <dcterms:created xsi:type="dcterms:W3CDTF">2006-08-16T00:00:00Z</dcterms:created>
  <dcterms:modified xsi:type="dcterms:W3CDTF">2026-01-12T08:53:50Z</dcterms:modified>
  <dc:identifier>DAG5VlzYLV8</dc:identifier>
</cp:coreProperties>
</file>